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handoutMasterIdLst>
    <p:handoutMasterId r:id="rId19"/>
  </p:handoutMasterIdLst>
  <p:sldIdLst>
    <p:sldId id="258" r:id="rId2"/>
    <p:sldId id="587" r:id="rId3"/>
    <p:sldId id="589" r:id="rId4"/>
    <p:sldId id="514" r:id="rId5"/>
    <p:sldId id="570" r:id="rId6"/>
    <p:sldId id="590" r:id="rId7"/>
    <p:sldId id="591" r:id="rId8"/>
    <p:sldId id="594" r:id="rId9"/>
    <p:sldId id="592" r:id="rId10"/>
    <p:sldId id="595" r:id="rId11"/>
    <p:sldId id="593" r:id="rId12"/>
    <p:sldId id="596" r:id="rId13"/>
    <p:sldId id="597" r:id="rId14"/>
    <p:sldId id="599" r:id="rId15"/>
    <p:sldId id="601" r:id="rId16"/>
    <p:sldId id="598" r:id="rId17"/>
  </p:sldIdLst>
  <p:sldSz cx="9144000" cy="6858000" type="screen4x3"/>
  <p:notesSz cx="69850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7035"/>
    <a:srgbClr val="0000CC"/>
    <a:srgbClr val="0E048E"/>
    <a:srgbClr val="1105AF"/>
    <a:srgbClr val="1A6BCC"/>
    <a:srgbClr val="000066"/>
    <a:srgbClr val="1F23CB"/>
    <a:srgbClr val="0062F2"/>
    <a:srgbClr val="036ADB"/>
    <a:srgbClr val="E4C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2" autoAdjust="0"/>
    <p:restoredTop sz="89385" autoAdjust="0"/>
  </p:normalViewPr>
  <p:slideViewPr>
    <p:cSldViewPr snapToGrid="0">
      <p:cViewPr>
        <p:scale>
          <a:sx n="130" d="100"/>
          <a:sy n="130" d="100"/>
        </p:scale>
        <p:origin x="-648" y="-152"/>
      </p:cViewPr>
      <p:guideLst>
        <p:guide orient="horz" pos="432"/>
        <p:guide orient="horz" pos="864"/>
        <p:guide orient="horz" pos="1728"/>
        <p:guide orient="horz" pos="2919"/>
        <p:guide orient="horz" pos="3456"/>
        <p:guide orient="horz" pos="3888"/>
        <p:guide pos="414"/>
        <p:guide pos="822"/>
        <p:guide pos="1650"/>
        <p:guide pos="2466"/>
        <p:guide pos="3294"/>
        <p:guide pos="4110"/>
        <p:guide pos="4938"/>
        <p:guide pos="5346"/>
      </p:guideLst>
    </p:cSldViewPr>
  </p:slideViewPr>
  <p:outlineViewPr>
    <p:cViewPr>
      <p:scale>
        <a:sx n="33" d="100"/>
        <a:sy n="33" d="100"/>
      </p:scale>
      <p:origin x="0" y="6174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20" d="100"/>
        <a:sy n="120" d="100"/>
      </p:scale>
      <p:origin x="0" y="22242"/>
    </p:cViewPr>
  </p:sorterViewPr>
  <p:notesViewPr>
    <p:cSldViewPr snapToGrid="0">
      <p:cViewPr varScale="1">
        <p:scale>
          <a:sx n="95" d="100"/>
          <a:sy n="95" d="100"/>
        </p:scale>
        <p:origin x="-3630" y="-108"/>
      </p:cViewPr>
      <p:guideLst>
        <p:guide orient="horz" pos="2920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6383D8-D1A4-8F40-9534-D53BCCD6BC22}" type="doc">
      <dgm:prSet loTypeId="urn:microsoft.com/office/officeart/2005/8/layout/pyramid3" loCatId="" qsTypeId="urn:microsoft.com/office/officeart/2005/8/quickstyle/simple1" qsCatId="simple" csTypeId="urn:microsoft.com/office/officeart/2005/8/colors/accent4_4" csCatId="accent4" phldr="1"/>
      <dgm:spPr/>
    </dgm:pt>
    <dgm:pt modelId="{3B27916B-8EAD-8846-BE27-84FE3063300A}">
      <dgm:prSet phldrT="[Text]"/>
      <dgm:spPr/>
      <dgm:t>
        <a:bodyPr/>
        <a:lstStyle/>
        <a:p>
          <a:r>
            <a:rPr lang="en-US" dirty="0" smtClean="0"/>
            <a:t>Original </a:t>
          </a:r>
          <a:r>
            <a:rPr lang="en-US" dirty="0" smtClean="0"/>
            <a:t>bed file: &gt; 2000 peaks </a:t>
          </a:r>
          <a:endParaRPr lang="en-US" dirty="0"/>
        </a:p>
      </dgm:t>
    </dgm:pt>
    <dgm:pt modelId="{FFE56F5C-09C4-EA4A-83B4-24B6AD8EA44A}" type="parTrans" cxnId="{BA2AFB5C-0F31-CC43-8175-A40EF19308FB}">
      <dgm:prSet/>
      <dgm:spPr/>
      <dgm:t>
        <a:bodyPr/>
        <a:lstStyle/>
        <a:p>
          <a:endParaRPr lang="en-US"/>
        </a:p>
      </dgm:t>
    </dgm:pt>
    <dgm:pt modelId="{DA0A6BDA-0030-9748-9645-5706A0D3B185}" type="sibTrans" cxnId="{BA2AFB5C-0F31-CC43-8175-A40EF19308FB}">
      <dgm:prSet/>
      <dgm:spPr/>
      <dgm:t>
        <a:bodyPr/>
        <a:lstStyle/>
        <a:p>
          <a:endParaRPr lang="en-US"/>
        </a:p>
      </dgm:t>
    </dgm:pt>
    <dgm:pt modelId="{0B462D63-ACB6-9D40-A7FD-EAFEEC21E69A}">
      <dgm:prSet phldrT="[Text]"/>
      <dgm:spPr/>
      <dgm:t>
        <a:bodyPr/>
        <a:lstStyle/>
        <a:p>
          <a:r>
            <a:rPr lang="en-US" dirty="0" smtClean="0"/>
            <a:t>Promoter: </a:t>
          </a:r>
        </a:p>
        <a:p>
          <a:r>
            <a:rPr lang="en-US" dirty="0" smtClean="0"/>
            <a:t>500-900 peaks</a:t>
          </a:r>
          <a:endParaRPr lang="en-US" dirty="0"/>
        </a:p>
      </dgm:t>
    </dgm:pt>
    <dgm:pt modelId="{FBE01432-2A21-8044-A224-C1CD177C6882}" type="parTrans" cxnId="{46080287-709E-764F-AF5B-4492C9E6DA65}">
      <dgm:prSet/>
      <dgm:spPr/>
      <dgm:t>
        <a:bodyPr/>
        <a:lstStyle/>
        <a:p>
          <a:endParaRPr lang="en-US"/>
        </a:p>
      </dgm:t>
    </dgm:pt>
    <dgm:pt modelId="{0DA3F3A0-FD21-F047-B872-6BB08D3A3659}" type="sibTrans" cxnId="{46080287-709E-764F-AF5B-4492C9E6DA65}">
      <dgm:prSet/>
      <dgm:spPr/>
      <dgm:t>
        <a:bodyPr/>
        <a:lstStyle/>
        <a:p>
          <a:endParaRPr lang="en-US"/>
        </a:p>
      </dgm:t>
    </dgm:pt>
    <dgm:pt modelId="{B43A49BC-7B9A-C14C-A7D8-E1D593268198}">
      <dgm:prSet phldrT="[Text]"/>
      <dgm:spPr/>
      <dgm:t>
        <a:bodyPr/>
        <a:lstStyle/>
        <a:p>
          <a:r>
            <a:rPr lang="en-US" dirty="0" smtClean="0"/>
            <a:t>Filter by motif presence:</a:t>
          </a:r>
        </a:p>
        <a:p>
          <a:r>
            <a:rPr lang="en-US" dirty="0" smtClean="0"/>
            <a:t>449-813 peaks</a:t>
          </a:r>
          <a:endParaRPr lang="en-US" dirty="0"/>
        </a:p>
      </dgm:t>
    </dgm:pt>
    <dgm:pt modelId="{B15A5255-94A4-364E-8C1F-78008E50AF53}" type="parTrans" cxnId="{A19D7545-3CB4-E24A-8AFC-B088828D19CA}">
      <dgm:prSet/>
      <dgm:spPr/>
      <dgm:t>
        <a:bodyPr/>
        <a:lstStyle/>
        <a:p>
          <a:endParaRPr lang="en-US"/>
        </a:p>
      </dgm:t>
    </dgm:pt>
    <dgm:pt modelId="{2FA85B1E-2144-6B49-83BD-E42DA583C78B}" type="sibTrans" cxnId="{A19D7545-3CB4-E24A-8AFC-B088828D19CA}">
      <dgm:prSet/>
      <dgm:spPr/>
      <dgm:t>
        <a:bodyPr/>
        <a:lstStyle/>
        <a:p>
          <a:endParaRPr lang="en-US"/>
        </a:p>
      </dgm:t>
    </dgm:pt>
    <dgm:pt modelId="{3391753F-B38C-9F4C-9220-566D266E9BBC}">
      <dgm:prSet phldrT="[Text]"/>
      <dgm:spPr/>
      <dgm:t>
        <a:bodyPr/>
        <a:lstStyle/>
        <a:p>
          <a:r>
            <a:rPr lang="en-US" dirty="0" smtClean="0"/>
            <a:t>Filter by RNA-</a:t>
          </a:r>
          <a:r>
            <a:rPr lang="en-US" dirty="0" err="1" smtClean="0"/>
            <a:t>Seq</a:t>
          </a:r>
          <a:endParaRPr lang="en-US" dirty="0" smtClean="0"/>
        </a:p>
        <a:p>
          <a:r>
            <a:rPr lang="en-US" dirty="0" smtClean="0"/>
            <a:t>~230 genes</a:t>
          </a:r>
          <a:endParaRPr lang="en-US" dirty="0"/>
        </a:p>
      </dgm:t>
    </dgm:pt>
    <dgm:pt modelId="{C7C9130D-34A0-D845-A68A-22F085F62A98}" type="parTrans" cxnId="{8422D530-515D-4A4D-A76E-287954E9B283}">
      <dgm:prSet/>
      <dgm:spPr/>
      <dgm:t>
        <a:bodyPr/>
        <a:lstStyle/>
        <a:p>
          <a:endParaRPr lang="en-US"/>
        </a:p>
      </dgm:t>
    </dgm:pt>
    <dgm:pt modelId="{8E3D942D-1EAC-0E43-BFCE-0EBE27458B5C}" type="sibTrans" cxnId="{8422D530-515D-4A4D-A76E-287954E9B283}">
      <dgm:prSet/>
      <dgm:spPr/>
      <dgm:t>
        <a:bodyPr/>
        <a:lstStyle/>
        <a:p>
          <a:endParaRPr lang="en-US"/>
        </a:p>
      </dgm:t>
    </dgm:pt>
    <dgm:pt modelId="{D47071E2-9F62-CC42-BAC6-E2EFCF21103D}" type="pres">
      <dgm:prSet presAssocID="{346383D8-D1A4-8F40-9534-D53BCCD6BC22}" presName="Name0" presStyleCnt="0">
        <dgm:presLayoutVars>
          <dgm:dir/>
          <dgm:animLvl val="lvl"/>
          <dgm:resizeHandles val="exact"/>
        </dgm:presLayoutVars>
      </dgm:prSet>
      <dgm:spPr/>
    </dgm:pt>
    <dgm:pt modelId="{1218788E-30B2-464F-A347-0EFF36D9CF72}" type="pres">
      <dgm:prSet presAssocID="{3B27916B-8EAD-8846-BE27-84FE3063300A}" presName="Name8" presStyleCnt="0"/>
      <dgm:spPr/>
    </dgm:pt>
    <dgm:pt modelId="{B0F2A663-C8BA-5C4E-9FE1-22190540EF54}" type="pres">
      <dgm:prSet presAssocID="{3B27916B-8EAD-8846-BE27-84FE3063300A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C93E9-3F31-944F-8F26-743BD317E5B0}" type="pres">
      <dgm:prSet presAssocID="{3B27916B-8EAD-8846-BE27-84FE3063300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74B55-F375-794E-9EFD-7821217D9200}" type="pres">
      <dgm:prSet presAssocID="{0B462D63-ACB6-9D40-A7FD-EAFEEC21E69A}" presName="Name8" presStyleCnt="0"/>
      <dgm:spPr/>
    </dgm:pt>
    <dgm:pt modelId="{DE429E55-B5E2-484D-A128-B8C61EB93E4B}" type="pres">
      <dgm:prSet presAssocID="{0B462D63-ACB6-9D40-A7FD-EAFEEC21E69A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1A5F0-E7ED-D741-810D-15CBC1772D2C}" type="pres">
      <dgm:prSet presAssocID="{0B462D63-ACB6-9D40-A7FD-EAFEEC21E69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B68A3-FE42-E242-BBE3-970D5AC62078}" type="pres">
      <dgm:prSet presAssocID="{B43A49BC-7B9A-C14C-A7D8-E1D593268198}" presName="Name8" presStyleCnt="0"/>
      <dgm:spPr/>
    </dgm:pt>
    <dgm:pt modelId="{2BBCA380-B653-4841-A3DB-9B6C6D3CF325}" type="pres">
      <dgm:prSet presAssocID="{B43A49BC-7B9A-C14C-A7D8-E1D593268198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63F9C-48B6-8448-B960-D6A1EE535C49}" type="pres">
      <dgm:prSet presAssocID="{B43A49BC-7B9A-C14C-A7D8-E1D59326819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82027-6634-064A-9F4A-88A52D926069}" type="pres">
      <dgm:prSet presAssocID="{3391753F-B38C-9F4C-9220-566D266E9BBC}" presName="Name8" presStyleCnt="0"/>
      <dgm:spPr/>
    </dgm:pt>
    <dgm:pt modelId="{43B7A39D-A7A4-1944-8E75-FA85F8A6E328}" type="pres">
      <dgm:prSet presAssocID="{3391753F-B38C-9F4C-9220-566D266E9BBC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F9875-264F-1442-B8B2-D8D15C39FEC2}" type="pres">
      <dgm:prSet presAssocID="{3391753F-B38C-9F4C-9220-566D266E9B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345EB5-FD36-EF45-B1C5-CA4107DF0FEF}" type="presOf" srcId="{0B462D63-ACB6-9D40-A7FD-EAFEEC21E69A}" destId="{DE429E55-B5E2-484D-A128-B8C61EB93E4B}" srcOrd="0" destOrd="0" presId="urn:microsoft.com/office/officeart/2005/8/layout/pyramid3"/>
    <dgm:cxn modelId="{8422D530-515D-4A4D-A76E-287954E9B283}" srcId="{346383D8-D1A4-8F40-9534-D53BCCD6BC22}" destId="{3391753F-B38C-9F4C-9220-566D266E9BBC}" srcOrd="3" destOrd="0" parTransId="{C7C9130D-34A0-D845-A68A-22F085F62A98}" sibTransId="{8E3D942D-1EAC-0E43-BFCE-0EBE27458B5C}"/>
    <dgm:cxn modelId="{87D0CCFD-EFD6-2141-A964-D5B7E470D7C6}" type="presOf" srcId="{3B27916B-8EAD-8846-BE27-84FE3063300A}" destId="{B0F2A663-C8BA-5C4E-9FE1-22190540EF54}" srcOrd="0" destOrd="0" presId="urn:microsoft.com/office/officeart/2005/8/layout/pyramid3"/>
    <dgm:cxn modelId="{C7C01A7C-D0D4-7046-88C7-B81853E6C69F}" type="presOf" srcId="{B43A49BC-7B9A-C14C-A7D8-E1D593268198}" destId="{46C63F9C-48B6-8448-B960-D6A1EE535C49}" srcOrd="1" destOrd="0" presId="urn:microsoft.com/office/officeart/2005/8/layout/pyramid3"/>
    <dgm:cxn modelId="{A53091A1-5793-1545-86FE-AD9DF3544E09}" type="presOf" srcId="{346383D8-D1A4-8F40-9534-D53BCCD6BC22}" destId="{D47071E2-9F62-CC42-BAC6-E2EFCF21103D}" srcOrd="0" destOrd="0" presId="urn:microsoft.com/office/officeart/2005/8/layout/pyramid3"/>
    <dgm:cxn modelId="{56487505-A20A-864B-B6ED-78C7925448C7}" type="presOf" srcId="{3B27916B-8EAD-8846-BE27-84FE3063300A}" destId="{0D7C93E9-3F31-944F-8F26-743BD317E5B0}" srcOrd="1" destOrd="0" presId="urn:microsoft.com/office/officeart/2005/8/layout/pyramid3"/>
    <dgm:cxn modelId="{8609E951-8E94-F740-BAA7-4D52D181AB9C}" type="presOf" srcId="{3391753F-B38C-9F4C-9220-566D266E9BBC}" destId="{43B7A39D-A7A4-1944-8E75-FA85F8A6E328}" srcOrd="0" destOrd="0" presId="urn:microsoft.com/office/officeart/2005/8/layout/pyramid3"/>
    <dgm:cxn modelId="{46080287-709E-764F-AF5B-4492C9E6DA65}" srcId="{346383D8-D1A4-8F40-9534-D53BCCD6BC22}" destId="{0B462D63-ACB6-9D40-A7FD-EAFEEC21E69A}" srcOrd="1" destOrd="0" parTransId="{FBE01432-2A21-8044-A224-C1CD177C6882}" sibTransId="{0DA3F3A0-FD21-F047-B872-6BB08D3A3659}"/>
    <dgm:cxn modelId="{39B4E5C2-B5E9-CE4D-AAE5-AF35C882C8C8}" type="presOf" srcId="{0B462D63-ACB6-9D40-A7FD-EAFEEC21E69A}" destId="{24B1A5F0-E7ED-D741-810D-15CBC1772D2C}" srcOrd="1" destOrd="0" presId="urn:microsoft.com/office/officeart/2005/8/layout/pyramid3"/>
    <dgm:cxn modelId="{A19D7545-3CB4-E24A-8AFC-B088828D19CA}" srcId="{346383D8-D1A4-8F40-9534-D53BCCD6BC22}" destId="{B43A49BC-7B9A-C14C-A7D8-E1D593268198}" srcOrd="2" destOrd="0" parTransId="{B15A5255-94A4-364E-8C1F-78008E50AF53}" sibTransId="{2FA85B1E-2144-6B49-83BD-E42DA583C78B}"/>
    <dgm:cxn modelId="{D550A831-8E30-7D4E-AFEA-6A7D547D9C08}" type="presOf" srcId="{3391753F-B38C-9F4C-9220-566D266E9BBC}" destId="{1B3F9875-264F-1442-B8B2-D8D15C39FEC2}" srcOrd="1" destOrd="0" presId="urn:microsoft.com/office/officeart/2005/8/layout/pyramid3"/>
    <dgm:cxn modelId="{BA2AFB5C-0F31-CC43-8175-A40EF19308FB}" srcId="{346383D8-D1A4-8F40-9534-D53BCCD6BC22}" destId="{3B27916B-8EAD-8846-BE27-84FE3063300A}" srcOrd="0" destOrd="0" parTransId="{FFE56F5C-09C4-EA4A-83B4-24B6AD8EA44A}" sibTransId="{DA0A6BDA-0030-9748-9645-5706A0D3B185}"/>
    <dgm:cxn modelId="{9738A369-3B16-7942-B15D-0C73CC3DA293}" type="presOf" srcId="{B43A49BC-7B9A-C14C-A7D8-E1D593268198}" destId="{2BBCA380-B653-4841-A3DB-9B6C6D3CF325}" srcOrd="0" destOrd="0" presId="urn:microsoft.com/office/officeart/2005/8/layout/pyramid3"/>
    <dgm:cxn modelId="{01CBB57D-D7F7-1D4E-B19E-9C9FD16FED67}" type="presParOf" srcId="{D47071E2-9F62-CC42-BAC6-E2EFCF21103D}" destId="{1218788E-30B2-464F-A347-0EFF36D9CF72}" srcOrd="0" destOrd="0" presId="urn:microsoft.com/office/officeart/2005/8/layout/pyramid3"/>
    <dgm:cxn modelId="{5B1A4AF4-EB68-DD45-8B72-5475969E8AA5}" type="presParOf" srcId="{1218788E-30B2-464F-A347-0EFF36D9CF72}" destId="{B0F2A663-C8BA-5C4E-9FE1-22190540EF54}" srcOrd="0" destOrd="0" presId="urn:microsoft.com/office/officeart/2005/8/layout/pyramid3"/>
    <dgm:cxn modelId="{023B09E4-4AD6-A14E-807F-0216CF89565A}" type="presParOf" srcId="{1218788E-30B2-464F-A347-0EFF36D9CF72}" destId="{0D7C93E9-3F31-944F-8F26-743BD317E5B0}" srcOrd="1" destOrd="0" presId="urn:microsoft.com/office/officeart/2005/8/layout/pyramid3"/>
    <dgm:cxn modelId="{D27D282C-6352-8D41-90FB-4B5FAFF233E2}" type="presParOf" srcId="{D47071E2-9F62-CC42-BAC6-E2EFCF21103D}" destId="{61774B55-F375-794E-9EFD-7821217D9200}" srcOrd="1" destOrd="0" presId="urn:microsoft.com/office/officeart/2005/8/layout/pyramid3"/>
    <dgm:cxn modelId="{7D0E1260-41AA-9F4B-8EF9-406230DE801C}" type="presParOf" srcId="{61774B55-F375-794E-9EFD-7821217D9200}" destId="{DE429E55-B5E2-484D-A128-B8C61EB93E4B}" srcOrd="0" destOrd="0" presId="urn:microsoft.com/office/officeart/2005/8/layout/pyramid3"/>
    <dgm:cxn modelId="{4BFC5CF2-3903-0B41-AC5D-45EC80F4055C}" type="presParOf" srcId="{61774B55-F375-794E-9EFD-7821217D9200}" destId="{24B1A5F0-E7ED-D741-810D-15CBC1772D2C}" srcOrd="1" destOrd="0" presId="urn:microsoft.com/office/officeart/2005/8/layout/pyramid3"/>
    <dgm:cxn modelId="{CA2BBC5B-2F78-8141-8654-C6858D88A7F2}" type="presParOf" srcId="{D47071E2-9F62-CC42-BAC6-E2EFCF21103D}" destId="{627B68A3-FE42-E242-BBE3-970D5AC62078}" srcOrd="2" destOrd="0" presId="urn:microsoft.com/office/officeart/2005/8/layout/pyramid3"/>
    <dgm:cxn modelId="{32C45783-4C2F-0E4A-9705-10DF2BF76043}" type="presParOf" srcId="{627B68A3-FE42-E242-BBE3-970D5AC62078}" destId="{2BBCA380-B653-4841-A3DB-9B6C6D3CF325}" srcOrd="0" destOrd="0" presId="urn:microsoft.com/office/officeart/2005/8/layout/pyramid3"/>
    <dgm:cxn modelId="{80BE8F76-56CF-804D-81DB-BB67364F1C60}" type="presParOf" srcId="{627B68A3-FE42-E242-BBE3-970D5AC62078}" destId="{46C63F9C-48B6-8448-B960-D6A1EE535C49}" srcOrd="1" destOrd="0" presId="urn:microsoft.com/office/officeart/2005/8/layout/pyramid3"/>
    <dgm:cxn modelId="{97E8E21C-A53B-C346-B39C-C8C40266C5DE}" type="presParOf" srcId="{D47071E2-9F62-CC42-BAC6-E2EFCF21103D}" destId="{6DE82027-6634-064A-9F4A-88A52D926069}" srcOrd="3" destOrd="0" presId="urn:microsoft.com/office/officeart/2005/8/layout/pyramid3"/>
    <dgm:cxn modelId="{FDA84422-80C7-1541-A330-634AB254A883}" type="presParOf" srcId="{6DE82027-6634-064A-9F4A-88A52D926069}" destId="{43B7A39D-A7A4-1944-8E75-FA85F8A6E328}" srcOrd="0" destOrd="0" presId="urn:microsoft.com/office/officeart/2005/8/layout/pyramid3"/>
    <dgm:cxn modelId="{0CE2E59D-8FEB-AD45-9EBC-E9BD5E21EEFE}" type="presParOf" srcId="{6DE82027-6634-064A-9F4A-88A52D926069}" destId="{1B3F9875-264F-1442-B8B2-D8D15C39FEC2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2A663-C8BA-5C4E-9FE1-22190540EF54}">
      <dsp:nvSpPr>
        <dsp:cNvPr id="0" name=""/>
        <dsp:cNvSpPr/>
      </dsp:nvSpPr>
      <dsp:spPr>
        <a:xfrm rot="10800000">
          <a:off x="0" y="0"/>
          <a:ext cx="6096000" cy="1016000"/>
        </a:xfrm>
        <a:prstGeom prst="trapezoid">
          <a:avLst>
            <a:gd name="adj" fmla="val 75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Original </a:t>
          </a:r>
          <a:r>
            <a:rPr lang="en-US" sz="2000" kern="1200" dirty="0" smtClean="0"/>
            <a:t>bed file: &gt; 2000 peaks </a:t>
          </a:r>
          <a:endParaRPr lang="en-US" sz="2000" kern="1200" dirty="0"/>
        </a:p>
      </dsp:txBody>
      <dsp:txXfrm rot="-10800000">
        <a:off x="1066799" y="0"/>
        <a:ext cx="3962400" cy="1016000"/>
      </dsp:txXfrm>
    </dsp:sp>
    <dsp:sp modelId="{DE429E55-B5E2-484D-A128-B8C61EB93E4B}">
      <dsp:nvSpPr>
        <dsp:cNvPr id="0" name=""/>
        <dsp:cNvSpPr/>
      </dsp:nvSpPr>
      <dsp:spPr>
        <a:xfrm rot="10800000">
          <a:off x="762000" y="1016000"/>
          <a:ext cx="4572000" cy="1016000"/>
        </a:xfrm>
        <a:prstGeom prst="trapezoid">
          <a:avLst>
            <a:gd name="adj" fmla="val 75000"/>
          </a:avLst>
        </a:prstGeom>
        <a:solidFill>
          <a:schemeClr val="accent4">
            <a:shade val="50000"/>
            <a:hueOff val="-138800"/>
            <a:satOff val="-7914"/>
            <a:lumOff val="220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Promoter: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500-900 peaks</a:t>
          </a:r>
          <a:endParaRPr lang="en-US" sz="2000" kern="1200" dirty="0"/>
        </a:p>
      </dsp:txBody>
      <dsp:txXfrm rot="-10800000">
        <a:off x="1562100" y="1016000"/>
        <a:ext cx="2971800" cy="1016000"/>
      </dsp:txXfrm>
    </dsp:sp>
    <dsp:sp modelId="{2BBCA380-B653-4841-A3DB-9B6C6D3CF325}">
      <dsp:nvSpPr>
        <dsp:cNvPr id="0" name=""/>
        <dsp:cNvSpPr/>
      </dsp:nvSpPr>
      <dsp:spPr>
        <a:xfrm rot="10800000">
          <a:off x="1524000" y="2032000"/>
          <a:ext cx="3048000" cy="1016000"/>
        </a:xfrm>
        <a:prstGeom prst="trapezoid">
          <a:avLst>
            <a:gd name="adj" fmla="val 75000"/>
          </a:avLst>
        </a:prstGeom>
        <a:solidFill>
          <a:schemeClr val="accent4">
            <a:shade val="50000"/>
            <a:hueOff val="-277601"/>
            <a:satOff val="-15828"/>
            <a:lumOff val="440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Filter by motif presence: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449-813 peaks</a:t>
          </a:r>
          <a:endParaRPr lang="en-US" sz="2000" kern="1200" dirty="0"/>
        </a:p>
      </dsp:txBody>
      <dsp:txXfrm rot="-10800000">
        <a:off x="2057400" y="2032000"/>
        <a:ext cx="1981200" cy="1016000"/>
      </dsp:txXfrm>
    </dsp:sp>
    <dsp:sp modelId="{43B7A39D-A7A4-1944-8E75-FA85F8A6E328}">
      <dsp:nvSpPr>
        <dsp:cNvPr id="0" name=""/>
        <dsp:cNvSpPr/>
      </dsp:nvSpPr>
      <dsp:spPr>
        <a:xfrm rot="10800000">
          <a:off x="2286000" y="3047999"/>
          <a:ext cx="1524000" cy="1016000"/>
        </a:xfrm>
        <a:prstGeom prst="trapezoid">
          <a:avLst>
            <a:gd name="adj" fmla="val 75000"/>
          </a:avLst>
        </a:prstGeom>
        <a:solidFill>
          <a:schemeClr val="accent4">
            <a:shade val="50000"/>
            <a:hueOff val="-138800"/>
            <a:satOff val="-7914"/>
            <a:lumOff val="220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Filter by RNA-</a:t>
          </a:r>
          <a:r>
            <a:rPr lang="en-US" sz="2000" kern="1200" dirty="0" err="1" smtClean="0"/>
            <a:t>Seq</a:t>
          </a: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~230 genes</a:t>
          </a:r>
          <a:endParaRPr lang="en-US" sz="2000" kern="1200" dirty="0"/>
        </a:p>
      </dsp:txBody>
      <dsp:txXfrm rot="-10800000">
        <a:off x="2286000" y="3047999"/>
        <a:ext cx="1524000" cy="1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996" y="0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C9C8A19-4BFB-4409-828E-577D1835880B}" type="datetimeFigureOut">
              <a:rPr lang="en-US"/>
              <a:pPr>
                <a:defRPr/>
              </a:pPr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6493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996" y="8806493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49B7B3A-2D80-4774-8DC4-3DC3B814D5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4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996" y="0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8AE14A-613C-4B9A-8B38-4B5DD22DF1F1}" type="datetimeFigureOut">
              <a:rPr lang="en-US"/>
              <a:pPr>
                <a:defRPr/>
              </a:pPr>
              <a:t>10/30/17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4750" y="693738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75" tIns="46437" rIns="92875" bIns="4643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139" y="4404045"/>
            <a:ext cx="5586723" cy="4170992"/>
          </a:xfrm>
          <a:prstGeom prst="rect">
            <a:avLst/>
          </a:prstGeom>
        </p:spPr>
        <p:txBody>
          <a:bodyPr vert="horz" lIns="92875" tIns="46437" rIns="92875" bIns="4643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6493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996" y="8806493"/>
            <a:ext cx="3026408" cy="462912"/>
          </a:xfrm>
          <a:prstGeom prst="rect">
            <a:avLst/>
          </a:prstGeom>
        </p:spPr>
        <p:txBody>
          <a:bodyPr vert="horz" lIns="92875" tIns="46437" rIns="92875" bIns="46437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54C6AAE-A2A0-417F-8D8E-AAED1A8176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355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 noChangeArrowheads="1"/>
          </p:cNvSpPr>
          <p:nvPr/>
        </p:nvSpPr>
        <p:spPr bwMode="auto">
          <a:xfrm>
            <a:off x="3956996" y="8806493"/>
            <a:ext cx="3026408" cy="46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81" tIns="46440" rIns="92881" bIns="46440" anchor="b"/>
          <a:lstStyle/>
          <a:p>
            <a:pPr algn="r" defTabSz="928914"/>
            <a:fld id="{E4B7F342-C685-4139-8D81-B4B72AC2957F}" type="slidenum">
              <a:rPr lang="en-US" sz="1200">
                <a:ea typeface="ＭＳ Ｐゴシック" charset="-128"/>
              </a:rPr>
              <a:pPr algn="r" defTabSz="928914"/>
              <a:t>1</a:t>
            </a:fld>
            <a:endParaRPr lang="en-US" sz="1200">
              <a:ea typeface="ＭＳ Ｐゴシック" charset="-128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Title of my talk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My project</a:t>
            </a:r>
            <a:r>
              <a:rPr lang="en-US" baseline="0" dirty="0" smtClean="0"/>
              <a:t> will focus on the study of a cell population that resides in the gut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 noChangeArrowheads="1"/>
          </p:cNvSpPr>
          <p:nvPr/>
        </p:nvSpPr>
        <p:spPr bwMode="auto">
          <a:xfrm>
            <a:off x="3956996" y="8806493"/>
            <a:ext cx="3026408" cy="46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81" tIns="46440" rIns="92881" bIns="46440" anchor="b"/>
          <a:lstStyle/>
          <a:p>
            <a:pPr algn="r" defTabSz="928914"/>
            <a:fld id="{E4B7F342-C685-4139-8D81-B4B72AC2957F}" type="slidenum">
              <a:rPr lang="en-US" sz="1200">
                <a:ea typeface="ＭＳ Ｐゴシック" charset="-128"/>
              </a:rPr>
              <a:pPr algn="r" defTabSz="928914"/>
              <a:t>2</a:t>
            </a:fld>
            <a:endParaRPr lang="en-US" sz="1200">
              <a:ea typeface="ＭＳ Ｐゴシック" charset="-128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Title of my talk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My project</a:t>
            </a:r>
            <a:r>
              <a:rPr lang="en-US" baseline="0" dirty="0" smtClean="0"/>
              <a:t> will focus on the study of a cell population that resides in the gut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 noChangeArrowheads="1"/>
          </p:cNvSpPr>
          <p:nvPr/>
        </p:nvSpPr>
        <p:spPr bwMode="auto">
          <a:xfrm>
            <a:off x="3956996" y="8806493"/>
            <a:ext cx="3026408" cy="46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81" tIns="46440" rIns="92881" bIns="46440" anchor="b"/>
          <a:lstStyle/>
          <a:p>
            <a:pPr algn="r" defTabSz="928914"/>
            <a:fld id="{E4B7F342-C685-4139-8D81-B4B72AC2957F}" type="slidenum">
              <a:rPr lang="en-US" sz="1200">
                <a:ea typeface="ＭＳ Ｐゴシック" charset="-128"/>
              </a:rPr>
              <a:pPr algn="r" defTabSz="928914"/>
              <a:t>7</a:t>
            </a:fld>
            <a:endParaRPr lang="en-US" sz="1200">
              <a:ea typeface="ＭＳ Ｐゴシック" charset="-128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Title of my talk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My project</a:t>
            </a:r>
            <a:r>
              <a:rPr lang="en-US" baseline="0" dirty="0" smtClean="0"/>
              <a:t> will focus on the study of a cell population that resides in the gut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C6AAE-A2A0-417F-8D8E-AAED1A81765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32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C6AAE-A2A0-417F-8D8E-AAED1A81765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3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4C6AAE-A2A0-417F-8D8E-AAED1A81765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3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 txBox="1">
            <a:spLocks noGrp="1" noChangeArrowheads="1"/>
          </p:cNvSpPr>
          <p:nvPr/>
        </p:nvSpPr>
        <p:spPr bwMode="auto">
          <a:xfrm>
            <a:off x="3956996" y="8806493"/>
            <a:ext cx="3026408" cy="46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881" tIns="46440" rIns="92881" bIns="46440" anchor="b"/>
          <a:lstStyle/>
          <a:p>
            <a:pPr algn="r" defTabSz="928914"/>
            <a:fld id="{E4B7F342-C685-4139-8D81-B4B72AC2957F}" type="slidenum">
              <a:rPr lang="en-US" sz="1200">
                <a:ea typeface="ＭＳ Ｐゴシック" charset="-128"/>
              </a:rPr>
              <a:pPr algn="r" defTabSz="928914"/>
              <a:t>16</a:t>
            </a:fld>
            <a:endParaRPr lang="en-US" sz="1200">
              <a:ea typeface="ＭＳ Ｐゴシック" charset="-128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4750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881" tIns="46440" rIns="92881" bIns="4644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Title of my talk 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My project</a:t>
            </a:r>
            <a:r>
              <a:rPr lang="en-US" baseline="0" dirty="0" smtClean="0"/>
              <a:t> will focus on the study of a cell population that resides in the gut 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Mayo Reduced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6"/>
          <p:cNvSpPr txBox="1"/>
          <p:nvPr/>
        </p:nvSpPr>
        <p:spPr>
          <a:xfrm>
            <a:off x="7010400" y="6657975"/>
            <a:ext cx="2133600" cy="2000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 smtClean="0">
              <a:solidFill>
                <a:srgbClr val="2125D9"/>
              </a:solidFill>
              <a:latin typeface="+mn-lt"/>
            </a:endParaRPr>
          </a:p>
        </p:txBody>
      </p:sp>
      <p:sp>
        <p:nvSpPr>
          <p:cNvPr id="6" name="TextBox 8"/>
          <p:cNvSpPr txBox="1"/>
          <p:nvPr userDrawn="1"/>
        </p:nvSpPr>
        <p:spPr>
          <a:xfrm>
            <a:off x="3224213" y="6210300"/>
            <a:ext cx="5262562" cy="30797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2125D9"/>
                </a:solidFill>
                <a:latin typeface="+mn-lt"/>
              </a:rPr>
              <a:t>Enteric </a:t>
            </a:r>
            <a:r>
              <a:rPr lang="en-US" sz="1400" dirty="0" err="1">
                <a:solidFill>
                  <a:srgbClr val="2125D9"/>
                </a:solidFill>
                <a:latin typeface="+mn-lt"/>
              </a:rPr>
              <a:t>NeuroScience</a:t>
            </a:r>
            <a:r>
              <a:rPr lang="en-US" sz="1400" dirty="0">
                <a:solidFill>
                  <a:srgbClr val="2125D9"/>
                </a:solidFill>
                <a:latin typeface="+mn-lt"/>
              </a:rPr>
              <a:t> Program</a:t>
            </a:r>
          </a:p>
        </p:txBody>
      </p:sp>
      <p:grpSp>
        <p:nvGrpSpPr>
          <p:cNvPr id="7" name="Group 43"/>
          <p:cNvGrpSpPr>
            <a:grpSpLocks/>
          </p:cNvGrpSpPr>
          <p:nvPr userDrawn="1"/>
        </p:nvGrpSpPr>
        <p:grpSpPr bwMode="auto">
          <a:xfrm>
            <a:off x="120650" y="6299200"/>
            <a:ext cx="420688" cy="458788"/>
            <a:chOff x="3293" y="737"/>
            <a:chExt cx="796" cy="867"/>
          </a:xfrm>
          <a:solidFill>
            <a:srgbClr val="FFFFFF"/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3413" y="1159"/>
              <a:ext cx="556" cy="445"/>
            </a:xfrm>
            <a:custGeom>
              <a:avLst/>
              <a:gdLst>
                <a:gd name="T0" fmla="*/ 283 w 359"/>
                <a:gd name="T1" fmla="*/ 0 h 287"/>
                <a:gd name="T2" fmla="*/ 207 w 359"/>
                <a:gd name="T3" fmla="*/ 0 h 287"/>
                <a:gd name="T4" fmla="*/ 207 w 359"/>
                <a:gd name="T5" fmla="*/ 86 h 287"/>
                <a:gd name="T6" fmla="*/ 244 w 359"/>
                <a:gd name="T7" fmla="*/ 171 h 287"/>
                <a:gd name="T8" fmla="*/ 244 w 359"/>
                <a:gd name="T9" fmla="*/ 159 h 287"/>
                <a:gd name="T10" fmla="*/ 224 w 359"/>
                <a:gd name="T11" fmla="*/ 96 h 287"/>
                <a:gd name="T12" fmla="*/ 224 w 359"/>
                <a:gd name="T13" fmla="*/ 74 h 287"/>
                <a:gd name="T14" fmla="*/ 253 w 359"/>
                <a:gd name="T15" fmla="*/ 74 h 287"/>
                <a:gd name="T16" fmla="*/ 253 w 359"/>
                <a:gd name="T17" fmla="*/ 171 h 287"/>
                <a:gd name="T18" fmla="*/ 180 w 359"/>
                <a:gd name="T19" fmla="*/ 280 h 287"/>
                <a:gd name="T20" fmla="*/ 106 w 359"/>
                <a:gd name="T21" fmla="*/ 177 h 287"/>
                <a:gd name="T22" fmla="*/ 151 w 359"/>
                <a:gd name="T23" fmla="*/ 86 h 287"/>
                <a:gd name="T24" fmla="*/ 151 w 359"/>
                <a:gd name="T25" fmla="*/ 74 h 287"/>
                <a:gd name="T26" fmla="*/ 180 w 359"/>
                <a:gd name="T27" fmla="*/ 74 h 287"/>
                <a:gd name="T28" fmla="*/ 198 w 359"/>
                <a:gd name="T29" fmla="*/ 74 h 287"/>
                <a:gd name="T30" fmla="*/ 198 w 359"/>
                <a:gd name="T31" fmla="*/ 56 h 287"/>
                <a:gd name="T32" fmla="*/ 180 w 359"/>
                <a:gd name="T33" fmla="*/ 56 h 287"/>
                <a:gd name="T34" fmla="*/ 151 w 359"/>
                <a:gd name="T35" fmla="*/ 56 h 287"/>
                <a:gd name="T36" fmla="*/ 151 w 359"/>
                <a:gd name="T37" fmla="*/ 56 h 287"/>
                <a:gd name="T38" fmla="*/ 134 w 359"/>
                <a:gd name="T39" fmla="*/ 56 h 287"/>
                <a:gd name="T40" fmla="*/ 134 w 359"/>
                <a:gd name="T41" fmla="*/ 56 h 287"/>
                <a:gd name="T42" fmla="*/ 89 w 359"/>
                <a:gd name="T43" fmla="*/ 56 h 287"/>
                <a:gd name="T44" fmla="*/ 89 w 359"/>
                <a:gd name="T45" fmla="*/ 159 h 287"/>
                <a:gd name="T46" fmla="*/ 89 w 359"/>
                <a:gd name="T47" fmla="*/ 169 h 287"/>
                <a:gd name="T48" fmla="*/ 89 w 359"/>
                <a:gd name="T49" fmla="*/ 169 h 287"/>
                <a:gd name="T50" fmla="*/ 106 w 359"/>
                <a:gd name="T51" fmla="*/ 155 h 287"/>
                <a:gd name="T52" fmla="*/ 106 w 359"/>
                <a:gd name="T53" fmla="*/ 155 h 287"/>
                <a:gd name="T54" fmla="*/ 106 w 359"/>
                <a:gd name="T55" fmla="*/ 74 h 287"/>
                <a:gd name="T56" fmla="*/ 134 w 359"/>
                <a:gd name="T57" fmla="*/ 74 h 287"/>
                <a:gd name="T58" fmla="*/ 134 w 359"/>
                <a:gd name="T59" fmla="*/ 74 h 287"/>
                <a:gd name="T60" fmla="*/ 134 w 359"/>
                <a:gd name="T61" fmla="*/ 96 h 287"/>
                <a:gd name="T62" fmla="*/ 75 w 359"/>
                <a:gd name="T63" fmla="*/ 186 h 287"/>
                <a:gd name="T64" fmla="*/ 17 w 359"/>
                <a:gd name="T65" fmla="*/ 96 h 287"/>
                <a:gd name="T66" fmla="*/ 17 w 359"/>
                <a:gd name="T67" fmla="*/ 18 h 287"/>
                <a:gd name="T68" fmla="*/ 75 w 359"/>
                <a:gd name="T69" fmla="*/ 18 h 287"/>
                <a:gd name="T70" fmla="*/ 134 w 359"/>
                <a:gd name="T71" fmla="*/ 18 h 287"/>
                <a:gd name="T72" fmla="*/ 134 w 359"/>
                <a:gd name="T73" fmla="*/ 48 h 287"/>
                <a:gd name="T74" fmla="*/ 151 w 359"/>
                <a:gd name="T75" fmla="*/ 48 h 287"/>
                <a:gd name="T76" fmla="*/ 151 w 359"/>
                <a:gd name="T77" fmla="*/ 0 h 287"/>
                <a:gd name="T78" fmla="*/ 75 w 359"/>
                <a:gd name="T79" fmla="*/ 0 h 287"/>
                <a:gd name="T80" fmla="*/ 0 w 359"/>
                <a:gd name="T81" fmla="*/ 0 h 287"/>
                <a:gd name="T82" fmla="*/ 0 w 359"/>
                <a:gd name="T83" fmla="*/ 86 h 287"/>
                <a:gd name="T84" fmla="*/ 75 w 359"/>
                <a:gd name="T85" fmla="*/ 192 h 287"/>
                <a:gd name="T86" fmla="*/ 91 w 359"/>
                <a:gd name="T87" fmla="*/ 186 h 287"/>
                <a:gd name="T88" fmla="*/ 180 w 359"/>
                <a:gd name="T89" fmla="*/ 287 h 287"/>
                <a:gd name="T90" fmla="*/ 269 w 359"/>
                <a:gd name="T91" fmla="*/ 186 h 287"/>
                <a:gd name="T92" fmla="*/ 283 w 359"/>
                <a:gd name="T93" fmla="*/ 192 h 287"/>
                <a:gd name="T94" fmla="*/ 359 w 359"/>
                <a:gd name="T95" fmla="*/ 86 h 287"/>
                <a:gd name="T96" fmla="*/ 359 w 359"/>
                <a:gd name="T97" fmla="*/ 0 h 287"/>
                <a:gd name="T98" fmla="*/ 283 w 359"/>
                <a:gd name="T99" fmla="*/ 0 h 287"/>
                <a:gd name="T100" fmla="*/ 341 w 359"/>
                <a:gd name="T101" fmla="*/ 96 h 287"/>
                <a:gd name="T102" fmla="*/ 283 w 359"/>
                <a:gd name="T103" fmla="*/ 186 h 287"/>
                <a:gd name="T104" fmla="*/ 270 w 359"/>
                <a:gd name="T105" fmla="*/ 179 h 287"/>
                <a:gd name="T106" fmla="*/ 271 w 359"/>
                <a:gd name="T107" fmla="*/ 159 h 287"/>
                <a:gd name="T108" fmla="*/ 271 w 359"/>
                <a:gd name="T109" fmla="*/ 56 h 287"/>
                <a:gd name="T110" fmla="*/ 224 w 359"/>
                <a:gd name="T111" fmla="*/ 56 h 287"/>
                <a:gd name="T112" fmla="*/ 224 w 359"/>
                <a:gd name="T113" fmla="*/ 18 h 287"/>
                <a:gd name="T114" fmla="*/ 283 w 359"/>
                <a:gd name="T115" fmla="*/ 18 h 287"/>
                <a:gd name="T116" fmla="*/ 341 w 359"/>
                <a:gd name="T117" fmla="*/ 18 h 287"/>
                <a:gd name="T118" fmla="*/ 341 w 359"/>
                <a:gd name="T119" fmla="*/ 9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9" h="287">
                  <a:moveTo>
                    <a:pt x="283" y="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207" y="86"/>
                    <a:pt x="207" y="86"/>
                    <a:pt x="207" y="86"/>
                  </a:cubicBezTo>
                  <a:cubicBezTo>
                    <a:pt x="207" y="125"/>
                    <a:pt x="221" y="152"/>
                    <a:pt x="244" y="171"/>
                  </a:cubicBezTo>
                  <a:cubicBezTo>
                    <a:pt x="244" y="159"/>
                    <a:pt x="244" y="159"/>
                    <a:pt x="244" y="159"/>
                  </a:cubicBezTo>
                  <a:cubicBezTo>
                    <a:pt x="227" y="139"/>
                    <a:pt x="224" y="116"/>
                    <a:pt x="224" y="96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253" y="207"/>
                    <a:pt x="243" y="252"/>
                    <a:pt x="180" y="280"/>
                  </a:cubicBezTo>
                  <a:cubicBezTo>
                    <a:pt x="119" y="253"/>
                    <a:pt x="107" y="211"/>
                    <a:pt x="106" y="177"/>
                  </a:cubicBezTo>
                  <a:cubicBezTo>
                    <a:pt x="135" y="157"/>
                    <a:pt x="151" y="129"/>
                    <a:pt x="151" y="86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89" y="162"/>
                    <a:pt x="89" y="166"/>
                    <a:pt x="89" y="169"/>
                  </a:cubicBezTo>
                  <a:cubicBezTo>
                    <a:pt x="89" y="169"/>
                    <a:pt x="89" y="169"/>
                    <a:pt x="89" y="169"/>
                  </a:cubicBezTo>
                  <a:cubicBezTo>
                    <a:pt x="96" y="165"/>
                    <a:pt x="101" y="160"/>
                    <a:pt x="106" y="155"/>
                  </a:cubicBezTo>
                  <a:cubicBezTo>
                    <a:pt x="106" y="155"/>
                    <a:pt x="106" y="155"/>
                    <a:pt x="106" y="15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126"/>
                    <a:pt x="128" y="162"/>
                    <a:pt x="75" y="186"/>
                  </a:cubicBezTo>
                  <a:cubicBezTo>
                    <a:pt x="23" y="162"/>
                    <a:pt x="17" y="126"/>
                    <a:pt x="17" y="9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48"/>
                    <a:pt x="134" y="48"/>
                    <a:pt x="134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43"/>
                    <a:pt x="28" y="174"/>
                    <a:pt x="75" y="192"/>
                  </a:cubicBezTo>
                  <a:cubicBezTo>
                    <a:pt x="81" y="190"/>
                    <a:pt x="86" y="188"/>
                    <a:pt x="91" y="186"/>
                  </a:cubicBezTo>
                  <a:cubicBezTo>
                    <a:pt x="99" y="237"/>
                    <a:pt x="131" y="268"/>
                    <a:pt x="180" y="287"/>
                  </a:cubicBezTo>
                  <a:cubicBezTo>
                    <a:pt x="228" y="268"/>
                    <a:pt x="260" y="238"/>
                    <a:pt x="269" y="186"/>
                  </a:cubicBezTo>
                  <a:cubicBezTo>
                    <a:pt x="273" y="188"/>
                    <a:pt x="278" y="190"/>
                    <a:pt x="283" y="192"/>
                  </a:cubicBezTo>
                  <a:cubicBezTo>
                    <a:pt x="330" y="174"/>
                    <a:pt x="359" y="143"/>
                    <a:pt x="359" y="86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283" y="0"/>
                  </a:lnTo>
                  <a:close/>
                  <a:moveTo>
                    <a:pt x="341" y="96"/>
                  </a:moveTo>
                  <a:cubicBezTo>
                    <a:pt x="341" y="126"/>
                    <a:pt x="336" y="162"/>
                    <a:pt x="283" y="186"/>
                  </a:cubicBezTo>
                  <a:cubicBezTo>
                    <a:pt x="278" y="184"/>
                    <a:pt x="274" y="182"/>
                    <a:pt x="270" y="179"/>
                  </a:cubicBezTo>
                  <a:cubicBezTo>
                    <a:pt x="270" y="173"/>
                    <a:pt x="271" y="166"/>
                    <a:pt x="271" y="159"/>
                  </a:cubicBezTo>
                  <a:cubicBezTo>
                    <a:pt x="271" y="56"/>
                    <a:pt x="271" y="56"/>
                    <a:pt x="271" y="56"/>
                  </a:cubicBezTo>
                  <a:cubicBezTo>
                    <a:pt x="224" y="56"/>
                    <a:pt x="224" y="56"/>
                    <a:pt x="224" y="56"/>
                  </a:cubicBezTo>
                  <a:cubicBezTo>
                    <a:pt x="224" y="18"/>
                    <a:pt x="224" y="18"/>
                    <a:pt x="224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341" y="18"/>
                    <a:pt x="341" y="18"/>
                    <a:pt x="341" y="18"/>
                  </a:cubicBezTo>
                  <a:lnTo>
                    <a:pt x="341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3456" y="939"/>
              <a:ext cx="118" cy="149"/>
            </a:xfrm>
            <a:custGeom>
              <a:avLst/>
              <a:gdLst>
                <a:gd name="T0" fmla="*/ 6 w 76"/>
                <a:gd name="T1" fmla="*/ 96 h 96"/>
                <a:gd name="T2" fmla="*/ 6 w 76"/>
                <a:gd name="T3" fmla="*/ 92 h 96"/>
                <a:gd name="T4" fmla="*/ 12 w 76"/>
                <a:gd name="T5" fmla="*/ 89 h 96"/>
                <a:gd name="T6" fmla="*/ 13 w 76"/>
                <a:gd name="T7" fmla="*/ 88 h 96"/>
                <a:gd name="T8" fmla="*/ 13 w 76"/>
                <a:gd name="T9" fmla="*/ 80 h 96"/>
                <a:gd name="T10" fmla="*/ 14 w 76"/>
                <a:gd name="T11" fmla="*/ 68 h 96"/>
                <a:gd name="T12" fmla="*/ 14 w 76"/>
                <a:gd name="T13" fmla="*/ 32 h 96"/>
                <a:gd name="T14" fmla="*/ 13 w 76"/>
                <a:gd name="T15" fmla="*/ 14 h 96"/>
                <a:gd name="T16" fmla="*/ 12 w 76"/>
                <a:gd name="T17" fmla="*/ 6 h 96"/>
                <a:gd name="T18" fmla="*/ 10 w 76"/>
                <a:gd name="T19" fmla="*/ 5 h 96"/>
                <a:gd name="T20" fmla="*/ 0 w 76"/>
                <a:gd name="T21" fmla="*/ 4 h 96"/>
                <a:gd name="T22" fmla="*/ 0 w 76"/>
                <a:gd name="T23" fmla="*/ 0 h 96"/>
                <a:gd name="T24" fmla="*/ 21 w 76"/>
                <a:gd name="T25" fmla="*/ 0 h 96"/>
                <a:gd name="T26" fmla="*/ 41 w 76"/>
                <a:gd name="T27" fmla="*/ 0 h 96"/>
                <a:gd name="T28" fmla="*/ 41 w 76"/>
                <a:gd name="T29" fmla="*/ 4 h 96"/>
                <a:gd name="T30" fmla="*/ 31 w 76"/>
                <a:gd name="T31" fmla="*/ 5 h 96"/>
                <a:gd name="T32" fmla="*/ 29 w 76"/>
                <a:gd name="T33" fmla="*/ 6 h 96"/>
                <a:gd name="T34" fmla="*/ 28 w 76"/>
                <a:gd name="T35" fmla="*/ 13 h 96"/>
                <a:gd name="T36" fmla="*/ 27 w 76"/>
                <a:gd name="T37" fmla="*/ 32 h 96"/>
                <a:gd name="T38" fmla="*/ 27 w 76"/>
                <a:gd name="T39" fmla="*/ 78 h 96"/>
                <a:gd name="T40" fmla="*/ 28 w 76"/>
                <a:gd name="T41" fmla="*/ 89 h 96"/>
                <a:gd name="T42" fmla="*/ 39 w 76"/>
                <a:gd name="T43" fmla="*/ 90 h 96"/>
                <a:gd name="T44" fmla="*/ 67 w 76"/>
                <a:gd name="T45" fmla="*/ 87 h 96"/>
                <a:gd name="T46" fmla="*/ 69 w 76"/>
                <a:gd name="T47" fmla="*/ 82 h 96"/>
                <a:gd name="T48" fmla="*/ 72 w 76"/>
                <a:gd name="T49" fmla="*/ 71 h 96"/>
                <a:gd name="T50" fmla="*/ 76 w 76"/>
                <a:gd name="T51" fmla="*/ 71 h 96"/>
                <a:gd name="T52" fmla="*/ 73 w 76"/>
                <a:gd name="T53" fmla="*/ 95 h 96"/>
                <a:gd name="T54" fmla="*/ 69 w 76"/>
                <a:gd name="T55" fmla="*/ 96 h 96"/>
                <a:gd name="T56" fmla="*/ 57 w 76"/>
                <a:gd name="T57" fmla="*/ 96 h 96"/>
                <a:gd name="T58" fmla="*/ 20 w 76"/>
                <a:gd name="T59" fmla="*/ 95 h 96"/>
                <a:gd name="T60" fmla="*/ 6 w 76"/>
                <a:gd name="T6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96">
                  <a:moveTo>
                    <a:pt x="6" y="96"/>
                  </a:moveTo>
                  <a:cubicBezTo>
                    <a:pt x="6" y="92"/>
                    <a:pt x="6" y="92"/>
                    <a:pt x="6" y="92"/>
                  </a:cubicBezTo>
                  <a:cubicBezTo>
                    <a:pt x="9" y="91"/>
                    <a:pt x="11" y="90"/>
                    <a:pt x="12" y="89"/>
                  </a:cubicBezTo>
                  <a:cubicBezTo>
                    <a:pt x="12" y="89"/>
                    <a:pt x="12" y="88"/>
                    <a:pt x="13" y="88"/>
                  </a:cubicBezTo>
                  <a:cubicBezTo>
                    <a:pt x="13" y="86"/>
                    <a:pt x="13" y="84"/>
                    <a:pt x="13" y="80"/>
                  </a:cubicBezTo>
                  <a:cubicBezTo>
                    <a:pt x="14" y="73"/>
                    <a:pt x="14" y="70"/>
                    <a:pt x="14" y="6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8" y="0"/>
                    <a:pt x="21" y="0"/>
                  </a:cubicBezTo>
                  <a:cubicBezTo>
                    <a:pt x="24" y="0"/>
                    <a:pt x="3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4"/>
                    <a:pt x="32" y="4"/>
                    <a:pt x="31" y="5"/>
                  </a:cubicBezTo>
                  <a:cubicBezTo>
                    <a:pt x="30" y="5"/>
                    <a:pt x="29" y="6"/>
                    <a:pt x="29" y="6"/>
                  </a:cubicBezTo>
                  <a:cubicBezTo>
                    <a:pt x="28" y="7"/>
                    <a:pt x="28" y="9"/>
                    <a:pt x="28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82"/>
                    <a:pt x="27" y="86"/>
                    <a:pt x="28" y="89"/>
                  </a:cubicBezTo>
                  <a:cubicBezTo>
                    <a:pt x="33" y="89"/>
                    <a:pt x="33" y="90"/>
                    <a:pt x="39" y="90"/>
                  </a:cubicBezTo>
                  <a:cubicBezTo>
                    <a:pt x="52" y="90"/>
                    <a:pt x="62" y="89"/>
                    <a:pt x="67" y="87"/>
                  </a:cubicBezTo>
                  <a:cubicBezTo>
                    <a:pt x="68" y="86"/>
                    <a:pt x="68" y="84"/>
                    <a:pt x="69" y="8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5" y="78"/>
                    <a:pt x="74" y="86"/>
                    <a:pt x="73" y="95"/>
                  </a:cubicBezTo>
                  <a:cubicBezTo>
                    <a:pt x="71" y="95"/>
                    <a:pt x="70" y="95"/>
                    <a:pt x="69" y="96"/>
                  </a:cubicBezTo>
                  <a:cubicBezTo>
                    <a:pt x="66" y="96"/>
                    <a:pt x="63" y="96"/>
                    <a:pt x="57" y="96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15" y="95"/>
                    <a:pt x="11" y="95"/>
                    <a:pt x="6" y="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0" name="Freeform 21"/>
            <p:cNvSpPr>
              <a:spLocks noEditPoints="1"/>
            </p:cNvSpPr>
            <p:nvPr/>
          </p:nvSpPr>
          <p:spPr bwMode="auto">
            <a:xfrm>
              <a:off x="3588" y="939"/>
              <a:ext cx="65" cy="149"/>
            </a:xfrm>
            <a:custGeom>
              <a:avLst/>
              <a:gdLst>
                <a:gd name="T0" fmla="*/ 42 w 42"/>
                <a:gd name="T1" fmla="*/ 91 h 96"/>
                <a:gd name="T2" fmla="*/ 42 w 42"/>
                <a:gd name="T3" fmla="*/ 96 h 96"/>
                <a:gd name="T4" fmla="*/ 22 w 42"/>
                <a:gd name="T5" fmla="*/ 95 h 96"/>
                <a:gd name="T6" fmla="*/ 0 w 42"/>
                <a:gd name="T7" fmla="*/ 96 h 96"/>
                <a:gd name="T8" fmla="*/ 0 w 42"/>
                <a:gd name="T9" fmla="*/ 91 h 96"/>
                <a:gd name="T10" fmla="*/ 10 w 42"/>
                <a:gd name="T11" fmla="*/ 91 h 96"/>
                <a:gd name="T12" fmla="*/ 13 w 42"/>
                <a:gd name="T13" fmla="*/ 89 h 96"/>
                <a:gd name="T14" fmla="*/ 14 w 42"/>
                <a:gd name="T15" fmla="*/ 83 h 96"/>
                <a:gd name="T16" fmla="*/ 14 w 42"/>
                <a:gd name="T17" fmla="*/ 63 h 96"/>
                <a:gd name="T18" fmla="*/ 14 w 42"/>
                <a:gd name="T19" fmla="*/ 32 h 96"/>
                <a:gd name="T20" fmla="*/ 14 w 42"/>
                <a:gd name="T21" fmla="*/ 14 h 96"/>
                <a:gd name="T22" fmla="*/ 13 w 42"/>
                <a:gd name="T23" fmla="*/ 6 h 96"/>
                <a:gd name="T24" fmla="*/ 10 w 42"/>
                <a:gd name="T25" fmla="*/ 5 h 96"/>
                <a:gd name="T26" fmla="*/ 0 w 42"/>
                <a:gd name="T27" fmla="*/ 4 h 96"/>
                <a:gd name="T28" fmla="*/ 0 w 42"/>
                <a:gd name="T29" fmla="*/ 0 h 96"/>
                <a:gd name="T30" fmla="*/ 21 w 42"/>
                <a:gd name="T31" fmla="*/ 0 h 96"/>
                <a:gd name="T32" fmla="*/ 42 w 42"/>
                <a:gd name="T33" fmla="*/ 0 h 96"/>
                <a:gd name="T34" fmla="*/ 42 w 42"/>
                <a:gd name="T35" fmla="*/ 4 h 96"/>
                <a:gd name="T36" fmla="*/ 32 w 42"/>
                <a:gd name="T37" fmla="*/ 5 h 96"/>
                <a:gd name="T38" fmla="*/ 29 w 42"/>
                <a:gd name="T39" fmla="*/ 6 h 96"/>
                <a:gd name="T40" fmla="*/ 28 w 42"/>
                <a:gd name="T41" fmla="*/ 13 h 96"/>
                <a:gd name="T42" fmla="*/ 28 w 42"/>
                <a:gd name="T43" fmla="*/ 32 h 96"/>
                <a:gd name="T44" fmla="*/ 28 w 42"/>
                <a:gd name="T45" fmla="*/ 63 h 96"/>
                <a:gd name="T46" fmla="*/ 28 w 42"/>
                <a:gd name="T47" fmla="*/ 81 h 96"/>
                <a:gd name="T48" fmla="*/ 29 w 42"/>
                <a:gd name="T49" fmla="*/ 89 h 96"/>
                <a:gd name="T50" fmla="*/ 32 w 42"/>
                <a:gd name="T51" fmla="*/ 91 h 96"/>
                <a:gd name="T52" fmla="*/ 42 w 42"/>
                <a:gd name="T53" fmla="*/ 91 h 96"/>
                <a:gd name="T54" fmla="*/ 28 w 42"/>
                <a:gd name="T55" fmla="*/ 13 h 96"/>
                <a:gd name="T56" fmla="*/ 28 w 42"/>
                <a:gd name="T57" fmla="*/ 32 h 96"/>
                <a:gd name="T58" fmla="*/ 28 w 42"/>
                <a:gd name="T59" fmla="*/ 6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96">
                  <a:moveTo>
                    <a:pt x="42" y="91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32" y="95"/>
                    <a:pt x="25" y="95"/>
                    <a:pt x="22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91"/>
                    <a:pt x="9" y="91"/>
                    <a:pt x="10" y="91"/>
                  </a:cubicBezTo>
                  <a:cubicBezTo>
                    <a:pt x="12" y="90"/>
                    <a:pt x="12" y="90"/>
                    <a:pt x="13" y="89"/>
                  </a:cubicBezTo>
                  <a:cubicBezTo>
                    <a:pt x="13" y="88"/>
                    <a:pt x="14" y="86"/>
                    <a:pt x="14" y="83"/>
                  </a:cubicBezTo>
                  <a:cubicBezTo>
                    <a:pt x="14" y="82"/>
                    <a:pt x="14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4" y="20"/>
                    <a:pt x="14" y="14"/>
                  </a:cubicBezTo>
                  <a:cubicBezTo>
                    <a:pt x="14" y="10"/>
                    <a:pt x="13" y="7"/>
                    <a:pt x="13" y="6"/>
                  </a:cubicBezTo>
                  <a:cubicBezTo>
                    <a:pt x="12" y="6"/>
                    <a:pt x="12" y="5"/>
                    <a:pt x="10" y="5"/>
                  </a:cubicBezTo>
                  <a:cubicBezTo>
                    <a:pt x="9" y="4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0"/>
                    <a:pt x="21" y="0"/>
                  </a:cubicBezTo>
                  <a:cubicBezTo>
                    <a:pt x="26" y="0"/>
                    <a:pt x="33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6" y="4"/>
                    <a:pt x="33" y="4"/>
                    <a:pt x="32" y="5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8" y="9"/>
                    <a:pt x="28" y="13"/>
                  </a:cubicBez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9"/>
                    <a:pt x="28" y="75"/>
                    <a:pt x="28" y="81"/>
                  </a:cubicBezTo>
                  <a:cubicBezTo>
                    <a:pt x="28" y="86"/>
                    <a:pt x="28" y="88"/>
                    <a:pt x="29" y="89"/>
                  </a:cubicBezTo>
                  <a:cubicBezTo>
                    <a:pt x="29" y="90"/>
                    <a:pt x="30" y="90"/>
                    <a:pt x="32" y="91"/>
                  </a:cubicBezTo>
                  <a:cubicBezTo>
                    <a:pt x="33" y="91"/>
                    <a:pt x="36" y="91"/>
                    <a:pt x="42" y="91"/>
                  </a:cubicBezTo>
                  <a:close/>
                  <a:moveTo>
                    <a:pt x="28" y="13"/>
                  </a:moveTo>
                  <a:cubicBezTo>
                    <a:pt x="28" y="14"/>
                    <a:pt x="28" y="20"/>
                    <a:pt x="28" y="32"/>
                  </a:cubicBezTo>
                  <a:cubicBezTo>
                    <a:pt x="28" y="63"/>
                    <a:pt x="28" y="63"/>
                    <a:pt x="28" y="63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3677" y="939"/>
              <a:ext cx="172" cy="152"/>
            </a:xfrm>
            <a:custGeom>
              <a:avLst/>
              <a:gdLst>
                <a:gd name="T0" fmla="*/ 0 w 111"/>
                <a:gd name="T1" fmla="*/ 96 h 98"/>
                <a:gd name="T2" fmla="*/ 0 w 111"/>
                <a:gd name="T3" fmla="*/ 91 h 98"/>
                <a:gd name="T4" fmla="*/ 10 w 111"/>
                <a:gd name="T5" fmla="*/ 90 h 98"/>
                <a:gd name="T6" fmla="*/ 11 w 111"/>
                <a:gd name="T7" fmla="*/ 89 h 98"/>
                <a:gd name="T8" fmla="*/ 12 w 111"/>
                <a:gd name="T9" fmla="*/ 82 h 98"/>
                <a:gd name="T10" fmla="*/ 13 w 111"/>
                <a:gd name="T11" fmla="*/ 67 h 98"/>
                <a:gd name="T12" fmla="*/ 13 w 111"/>
                <a:gd name="T13" fmla="*/ 12 h 98"/>
                <a:gd name="T14" fmla="*/ 13 w 111"/>
                <a:gd name="T15" fmla="*/ 9 h 98"/>
                <a:gd name="T16" fmla="*/ 10 w 111"/>
                <a:gd name="T17" fmla="*/ 6 h 98"/>
                <a:gd name="T18" fmla="*/ 7 w 111"/>
                <a:gd name="T19" fmla="*/ 4 h 98"/>
                <a:gd name="T20" fmla="*/ 0 w 111"/>
                <a:gd name="T21" fmla="*/ 4 h 98"/>
                <a:gd name="T22" fmla="*/ 0 w 111"/>
                <a:gd name="T23" fmla="*/ 0 h 98"/>
                <a:gd name="T24" fmla="*/ 15 w 111"/>
                <a:gd name="T25" fmla="*/ 0 h 98"/>
                <a:gd name="T26" fmla="*/ 26 w 111"/>
                <a:gd name="T27" fmla="*/ 0 h 98"/>
                <a:gd name="T28" fmla="*/ 34 w 111"/>
                <a:gd name="T29" fmla="*/ 11 h 98"/>
                <a:gd name="T30" fmla="*/ 49 w 111"/>
                <a:gd name="T31" fmla="*/ 28 h 98"/>
                <a:gd name="T32" fmla="*/ 70 w 111"/>
                <a:gd name="T33" fmla="*/ 52 h 98"/>
                <a:gd name="T34" fmla="*/ 86 w 111"/>
                <a:gd name="T35" fmla="*/ 71 h 98"/>
                <a:gd name="T36" fmla="*/ 92 w 111"/>
                <a:gd name="T37" fmla="*/ 78 h 98"/>
                <a:gd name="T38" fmla="*/ 92 w 111"/>
                <a:gd name="T39" fmla="*/ 29 h 98"/>
                <a:gd name="T40" fmla="*/ 92 w 111"/>
                <a:gd name="T41" fmla="*/ 13 h 98"/>
                <a:gd name="T42" fmla="*/ 91 w 111"/>
                <a:gd name="T43" fmla="*/ 6 h 98"/>
                <a:gd name="T44" fmla="*/ 90 w 111"/>
                <a:gd name="T45" fmla="*/ 5 h 98"/>
                <a:gd name="T46" fmla="*/ 80 w 111"/>
                <a:gd name="T47" fmla="*/ 4 h 98"/>
                <a:gd name="T48" fmla="*/ 80 w 111"/>
                <a:gd name="T49" fmla="*/ 0 h 98"/>
                <a:gd name="T50" fmla="*/ 97 w 111"/>
                <a:gd name="T51" fmla="*/ 0 h 98"/>
                <a:gd name="T52" fmla="*/ 111 w 111"/>
                <a:gd name="T53" fmla="*/ 0 h 98"/>
                <a:gd name="T54" fmla="*/ 111 w 111"/>
                <a:gd name="T55" fmla="*/ 4 h 98"/>
                <a:gd name="T56" fmla="*/ 102 w 111"/>
                <a:gd name="T57" fmla="*/ 5 h 98"/>
                <a:gd name="T58" fmla="*/ 100 w 111"/>
                <a:gd name="T59" fmla="*/ 6 h 98"/>
                <a:gd name="T60" fmla="*/ 99 w 111"/>
                <a:gd name="T61" fmla="*/ 13 h 98"/>
                <a:gd name="T62" fmla="*/ 99 w 111"/>
                <a:gd name="T63" fmla="*/ 29 h 98"/>
                <a:gd name="T64" fmla="*/ 99 w 111"/>
                <a:gd name="T65" fmla="*/ 61 h 98"/>
                <a:gd name="T66" fmla="*/ 99 w 111"/>
                <a:gd name="T67" fmla="*/ 98 h 98"/>
                <a:gd name="T68" fmla="*/ 92 w 111"/>
                <a:gd name="T69" fmla="*/ 98 h 98"/>
                <a:gd name="T70" fmla="*/ 91 w 111"/>
                <a:gd name="T71" fmla="*/ 96 h 98"/>
                <a:gd name="T72" fmla="*/ 89 w 111"/>
                <a:gd name="T73" fmla="*/ 95 h 98"/>
                <a:gd name="T74" fmla="*/ 87 w 111"/>
                <a:gd name="T75" fmla="*/ 93 h 98"/>
                <a:gd name="T76" fmla="*/ 78 w 111"/>
                <a:gd name="T77" fmla="*/ 83 h 98"/>
                <a:gd name="T78" fmla="*/ 69 w 111"/>
                <a:gd name="T79" fmla="*/ 72 h 98"/>
                <a:gd name="T80" fmla="*/ 19 w 111"/>
                <a:gd name="T81" fmla="*/ 14 h 98"/>
                <a:gd name="T82" fmla="*/ 19 w 111"/>
                <a:gd name="T83" fmla="*/ 66 h 98"/>
                <a:gd name="T84" fmla="*/ 20 w 111"/>
                <a:gd name="T85" fmla="*/ 82 h 98"/>
                <a:gd name="T86" fmla="*/ 20 w 111"/>
                <a:gd name="T87" fmla="*/ 89 h 98"/>
                <a:gd name="T88" fmla="*/ 22 w 111"/>
                <a:gd name="T89" fmla="*/ 90 h 98"/>
                <a:gd name="T90" fmla="*/ 32 w 111"/>
                <a:gd name="T91" fmla="*/ 91 h 98"/>
                <a:gd name="T92" fmla="*/ 32 w 111"/>
                <a:gd name="T93" fmla="*/ 96 h 98"/>
                <a:gd name="T94" fmla="*/ 18 w 111"/>
                <a:gd name="T95" fmla="*/ 95 h 98"/>
                <a:gd name="T96" fmla="*/ 0 w 111"/>
                <a:gd name="T97" fmla="*/ 9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1" h="98">
                  <a:moveTo>
                    <a:pt x="0" y="96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1" y="90"/>
                    <a:pt x="11" y="89"/>
                  </a:cubicBezTo>
                  <a:cubicBezTo>
                    <a:pt x="12" y="88"/>
                    <a:pt x="12" y="86"/>
                    <a:pt x="12" y="82"/>
                  </a:cubicBezTo>
                  <a:cubicBezTo>
                    <a:pt x="13" y="76"/>
                    <a:pt x="13" y="71"/>
                    <a:pt x="13" y="6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9"/>
                  </a:cubicBezTo>
                  <a:cubicBezTo>
                    <a:pt x="12" y="8"/>
                    <a:pt x="11" y="7"/>
                    <a:pt x="10" y="6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6" y="4"/>
                    <a:pt x="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3" y="0"/>
                    <a:pt x="15" y="0"/>
                  </a:cubicBezTo>
                  <a:cubicBezTo>
                    <a:pt x="19" y="0"/>
                    <a:pt x="22" y="0"/>
                    <a:pt x="26" y="0"/>
                  </a:cubicBezTo>
                  <a:cubicBezTo>
                    <a:pt x="30" y="5"/>
                    <a:pt x="32" y="8"/>
                    <a:pt x="34" y="11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6" y="60"/>
                    <a:pt x="82" y="66"/>
                    <a:pt x="86" y="71"/>
                  </a:cubicBezTo>
                  <a:cubicBezTo>
                    <a:pt x="88" y="74"/>
                    <a:pt x="91" y="76"/>
                    <a:pt x="92" y="7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4"/>
                    <a:pt x="92" y="19"/>
                    <a:pt x="92" y="13"/>
                  </a:cubicBezTo>
                  <a:cubicBezTo>
                    <a:pt x="92" y="9"/>
                    <a:pt x="91" y="7"/>
                    <a:pt x="91" y="6"/>
                  </a:cubicBezTo>
                  <a:cubicBezTo>
                    <a:pt x="91" y="6"/>
                    <a:pt x="90" y="5"/>
                    <a:pt x="90" y="5"/>
                  </a:cubicBezTo>
                  <a:cubicBezTo>
                    <a:pt x="88" y="4"/>
                    <a:pt x="85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1" y="0"/>
                    <a:pt x="97" y="0"/>
                  </a:cubicBezTo>
                  <a:cubicBezTo>
                    <a:pt x="102" y="0"/>
                    <a:pt x="107" y="0"/>
                    <a:pt x="111" y="0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06" y="4"/>
                    <a:pt x="103" y="4"/>
                    <a:pt x="102" y="5"/>
                  </a:cubicBezTo>
                  <a:cubicBezTo>
                    <a:pt x="101" y="5"/>
                    <a:pt x="101" y="6"/>
                    <a:pt x="100" y="6"/>
                  </a:cubicBezTo>
                  <a:cubicBezTo>
                    <a:pt x="100" y="7"/>
                    <a:pt x="99" y="10"/>
                    <a:pt x="99" y="13"/>
                  </a:cubicBezTo>
                  <a:cubicBezTo>
                    <a:pt x="99" y="19"/>
                    <a:pt x="99" y="24"/>
                    <a:pt x="99" y="2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8"/>
                    <a:pt x="99" y="80"/>
                    <a:pt x="99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0" y="96"/>
                    <a:pt x="90" y="95"/>
                    <a:pt x="89" y="95"/>
                  </a:cubicBezTo>
                  <a:cubicBezTo>
                    <a:pt x="89" y="95"/>
                    <a:pt x="88" y="94"/>
                    <a:pt x="87" y="93"/>
                  </a:cubicBezTo>
                  <a:cubicBezTo>
                    <a:pt x="83" y="88"/>
                    <a:pt x="80" y="85"/>
                    <a:pt x="78" y="83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71"/>
                    <a:pt x="19" y="76"/>
                    <a:pt x="20" y="82"/>
                  </a:cubicBezTo>
                  <a:cubicBezTo>
                    <a:pt x="20" y="86"/>
                    <a:pt x="20" y="88"/>
                    <a:pt x="20" y="89"/>
                  </a:cubicBezTo>
                  <a:cubicBezTo>
                    <a:pt x="21" y="90"/>
                    <a:pt x="21" y="90"/>
                    <a:pt x="22" y="90"/>
                  </a:cubicBezTo>
                  <a:cubicBezTo>
                    <a:pt x="23" y="91"/>
                    <a:pt x="27" y="91"/>
                    <a:pt x="32" y="91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8" y="95"/>
                    <a:pt x="23" y="95"/>
                    <a:pt x="18" y="95"/>
                  </a:cubicBezTo>
                  <a:cubicBezTo>
                    <a:pt x="13" y="95"/>
                    <a:pt x="7" y="95"/>
                    <a:pt x="0" y="9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2" name="Freeform 23"/>
            <p:cNvSpPr>
              <a:spLocks/>
            </p:cNvSpPr>
            <p:nvPr/>
          </p:nvSpPr>
          <p:spPr bwMode="auto">
            <a:xfrm>
              <a:off x="3869" y="939"/>
              <a:ext cx="64" cy="149"/>
            </a:xfrm>
            <a:custGeom>
              <a:avLst/>
              <a:gdLst>
                <a:gd name="T0" fmla="*/ 41 w 41"/>
                <a:gd name="T1" fmla="*/ 91 h 96"/>
                <a:gd name="T2" fmla="*/ 41 w 41"/>
                <a:gd name="T3" fmla="*/ 96 h 96"/>
                <a:gd name="T4" fmla="*/ 21 w 41"/>
                <a:gd name="T5" fmla="*/ 95 h 96"/>
                <a:gd name="T6" fmla="*/ 0 w 41"/>
                <a:gd name="T7" fmla="*/ 96 h 96"/>
                <a:gd name="T8" fmla="*/ 0 w 41"/>
                <a:gd name="T9" fmla="*/ 91 h 96"/>
                <a:gd name="T10" fmla="*/ 10 w 41"/>
                <a:gd name="T11" fmla="*/ 91 h 96"/>
                <a:gd name="T12" fmla="*/ 12 w 41"/>
                <a:gd name="T13" fmla="*/ 89 h 96"/>
                <a:gd name="T14" fmla="*/ 13 w 41"/>
                <a:gd name="T15" fmla="*/ 83 h 96"/>
                <a:gd name="T16" fmla="*/ 14 w 41"/>
                <a:gd name="T17" fmla="*/ 63 h 96"/>
                <a:gd name="T18" fmla="*/ 14 w 41"/>
                <a:gd name="T19" fmla="*/ 32 h 96"/>
                <a:gd name="T20" fmla="*/ 13 w 41"/>
                <a:gd name="T21" fmla="*/ 14 h 96"/>
                <a:gd name="T22" fmla="*/ 12 w 41"/>
                <a:gd name="T23" fmla="*/ 6 h 96"/>
                <a:gd name="T24" fmla="*/ 10 w 41"/>
                <a:gd name="T25" fmla="*/ 5 h 96"/>
                <a:gd name="T26" fmla="*/ 0 w 41"/>
                <a:gd name="T27" fmla="*/ 4 h 96"/>
                <a:gd name="T28" fmla="*/ 0 w 41"/>
                <a:gd name="T29" fmla="*/ 0 h 96"/>
                <a:gd name="T30" fmla="*/ 20 w 41"/>
                <a:gd name="T31" fmla="*/ 0 h 96"/>
                <a:gd name="T32" fmla="*/ 41 w 41"/>
                <a:gd name="T33" fmla="*/ 0 h 96"/>
                <a:gd name="T34" fmla="*/ 41 w 41"/>
                <a:gd name="T35" fmla="*/ 4 h 96"/>
                <a:gd name="T36" fmla="*/ 31 w 41"/>
                <a:gd name="T37" fmla="*/ 5 h 96"/>
                <a:gd name="T38" fmla="*/ 28 w 41"/>
                <a:gd name="T39" fmla="*/ 6 h 96"/>
                <a:gd name="T40" fmla="*/ 27 w 41"/>
                <a:gd name="T41" fmla="*/ 13 h 96"/>
                <a:gd name="T42" fmla="*/ 27 w 41"/>
                <a:gd name="T43" fmla="*/ 32 h 96"/>
                <a:gd name="T44" fmla="*/ 27 w 41"/>
                <a:gd name="T45" fmla="*/ 63 h 96"/>
                <a:gd name="T46" fmla="*/ 27 w 41"/>
                <a:gd name="T47" fmla="*/ 81 h 96"/>
                <a:gd name="T48" fmla="*/ 28 w 41"/>
                <a:gd name="T49" fmla="*/ 89 h 96"/>
                <a:gd name="T50" fmla="*/ 31 w 41"/>
                <a:gd name="T51" fmla="*/ 91 h 96"/>
                <a:gd name="T52" fmla="*/ 41 w 41"/>
                <a:gd name="T53" fmla="*/ 9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" h="96">
                  <a:moveTo>
                    <a:pt x="41" y="91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1" y="95"/>
                    <a:pt x="24" y="95"/>
                    <a:pt x="21" y="9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1"/>
                  </a:cubicBezTo>
                  <a:cubicBezTo>
                    <a:pt x="11" y="90"/>
                    <a:pt x="12" y="90"/>
                    <a:pt x="12" y="89"/>
                  </a:cubicBezTo>
                  <a:cubicBezTo>
                    <a:pt x="13" y="88"/>
                    <a:pt x="13" y="86"/>
                    <a:pt x="13" y="83"/>
                  </a:cubicBezTo>
                  <a:cubicBezTo>
                    <a:pt x="13" y="82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7"/>
                    <a:pt x="12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4"/>
                    <a:pt x="5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5" y="0"/>
                    <a:pt x="20" y="0"/>
                  </a:cubicBezTo>
                  <a:cubicBezTo>
                    <a:pt x="25" y="0"/>
                    <a:pt x="32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5" y="4"/>
                    <a:pt x="32" y="4"/>
                    <a:pt x="31" y="5"/>
                  </a:cubicBezTo>
                  <a:cubicBezTo>
                    <a:pt x="30" y="5"/>
                    <a:pt x="29" y="6"/>
                    <a:pt x="28" y="6"/>
                  </a:cubicBezTo>
                  <a:cubicBezTo>
                    <a:pt x="28" y="7"/>
                    <a:pt x="27" y="9"/>
                    <a:pt x="27" y="13"/>
                  </a:cubicBezTo>
                  <a:cubicBezTo>
                    <a:pt x="27" y="14"/>
                    <a:pt x="27" y="20"/>
                    <a:pt x="27" y="3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69"/>
                    <a:pt x="27" y="75"/>
                    <a:pt x="27" y="81"/>
                  </a:cubicBezTo>
                  <a:cubicBezTo>
                    <a:pt x="27" y="86"/>
                    <a:pt x="28" y="88"/>
                    <a:pt x="28" y="89"/>
                  </a:cubicBezTo>
                  <a:cubicBezTo>
                    <a:pt x="29" y="90"/>
                    <a:pt x="30" y="90"/>
                    <a:pt x="31" y="91"/>
                  </a:cubicBezTo>
                  <a:cubicBezTo>
                    <a:pt x="32" y="91"/>
                    <a:pt x="35" y="91"/>
                    <a:pt x="41" y="9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3943" y="935"/>
              <a:ext cx="146" cy="156"/>
            </a:xfrm>
            <a:custGeom>
              <a:avLst/>
              <a:gdLst>
                <a:gd name="T0" fmla="*/ 94 w 94"/>
                <a:gd name="T1" fmla="*/ 86 h 100"/>
                <a:gd name="T2" fmla="*/ 91 w 94"/>
                <a:gd name="T3" fmla="*/ 92 h 100"/>
                <a:gd name="T4" fmla="*/ 75 w 94"/>
                <a:gd name="T5" fmla="*/ 98 h 100"/>
                <a:gd name="T6" fmla="*/ 57 w 94"/>
                <a:gd name="T7" fmla="*/ 100 h 100"/>
                <a:gd name="T8" fmla="*/ 37 w 94"/>
                <a:gd name="T9" fmla="*/ 97 h 100"/>
                <a:gd name="T10" fmla="*/ 21 w 94"/>
                <a:gd name="T11" fmla="*/ 89 h 100"/>
                <a:gd name="T12" fmla="*/ 9 w 94"/>
                <a:gd name="T13" fmla="*/ 78 h 100"/>
                <a:gd name="T14" fmla="*/ 2 w 94"/>
                <a:gd name="T15" fmla="*/ 65 h 100"/>
                <a:gd name="T16" fmla="*/ 0 w 94"/>
                <a:gd name="T17" fmla="*/ 50 h 100"/>
                <a:gd name="T18" fmla="*/ 16 w 94"/>
                <a:gd name="T19" fmla="*/ 14 h 100"/>
                <a:gd name="T20" fmla="*/ 59 w 94"/>
                <a:gd name="T21" fmla="*/ 0 h 100"/>
                <a:gd name="T22" fmla="*/ 71 w 94"/>
                <a:gd name="T23" fmla="*/ 1 h 100"/>
                <a:gd name="T24" fmla="*/ 84 w 94"/>
                <a:gd name="T25" fmla="*/ 3 h 100"/>
                <a:gd name="T26" fmla="*/ 94 w 94"/>
                <a:gd name="T27" fmla="*/ 6 h 100"/>
                <a:gd name="T28" fmla="*/ 91 w 94"/>
                <a:gd name="T29" fmla="*/ 13 h 100"/>
                <a:gd name="T30" fmla="*/ 90 w 94"/>
                <a:gd name="T31" fmla="*/ 26 h 100"/>
                <a:gd name="T32" fmla="*/ 85 w 94"/>
                <a:gd name="T33" fmla="*/ 26 h 100"/>
                <a:gd name="T34" fmla="*/ 85 w 94"/>
                <a:gd name="T35" fmla="*/ 18 h 100"/>
                <a:gd name="T36" fmla="*/ 78 w 94"/>
                <a:gd name="T37" fmla="*/ 9 h 100"/>
                <a:gd name="T38" fmla="*/ 57 w 94"/>
                <a:gd name="T39" fmla="*/ 5 h 100"/>
                <a:gd name="T40" fmla="*/ 40 w 94"/>
                <a:gd name="T41" fmla="*/ 8 h 100"/>
                <a:gd name="T42" fmla="*/ 28 w 94"/>
                <a:gd name="T43" fmla="*/ 15 h 100"/>
                <a:gd name="T44" fmla="*/ 19 w 94"/>
                <a:gd name="T45" fmla="*/ 28 h 100"/>
                <a:gd name="T46" fmla="*/ 16 w 94"/>
                <a:gd name="T47" fmla="*/ 47 h 100"/>
                <a:gd name="T48" fmla="*/ 29 w 94"/>
                <a:gd name="T49" fmla="*/ 80 h 100"/>
                <a:gd name="T50" fmla="*/ 63 w 94"/>
                <a:gd name="T51" fmla="*/ 92 h 100"/>
                <a:gd name="T52" fmla="*/ 81 w 94"/>
                <a:gd name="T53" fmla="*/ 90 h 100"/>
                <a:gd name="T54" fmla="*/ 92 w 94"/>
                <a:gd name="T55" fmla="*/ 84 h 100"/>
                <a:gd name="T56" fmla="*/ 94 w 94"/>
                <a:gd name="T57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3293" y="935"/>
              <a:ext cx="146" cy="156"/>
            </a:xfrm>
            <a:custGeom>
              <a:avLst/>
              <a:gdLst>
                <a:gd name="T0" fmla="*/ 94 w 94"/>
                <a:gd name="T1" fmla="*/ 86 h 100"/>
                <a:gd name="T2" fmla="*/ 91 w 94"/>
                <a:gd name="T3" fmla="*/ 92 h 100"/>
                <a:gd name="T4" fmla="*/ 75 w 94"/>
                <a:gd name="T5" fmla="*/ 98 h 100"/>
                <a:gd name="T6" fmla="*/ 57 w 94"/>
                <a:gd name="T7" fmla="*/ 100 h 100"/>
                <a:gd name="T8" fmla="*/ 37 w 94"/>
                <a:gd name="T9" fmla="*/ 97 h 100"/>
                <a:gd name="T10" fmla="*/ 21 w 94"/>
                <a:gd name="T11" fmla="*/ 89 h 100"/>
                <a:gd name="T12" fmla="*/ 9 w 94"/>
                <a:gd name="T13" fmla="*/ 78 h 100"/>
                <a:gd name="T14" fmla="*/ 2 w 94"/>
                <a:gd name="T15" fmla="*/ 65 h 100"/>
                <a:gd name="T16" fmla="*/ 0 w 94"/>
                <a:gd name="T17" fmla="*/ 50 h 100"/>
                <a:gd name="T18" fmla="*/ 16 w 94"/>
                <a:gd name="T19" fmla="*/ 14 h 100"/>
                <a:gd name="T20" fmla="*/ 59 w 94"/>
                <a:gd name="T21" fmla="*/ 0 h 100"/>
                <a:gd name="T22" fmla="*/ 71 w 94"/>
                <a:gd name="T23" fmla="*/ 1 h 100"/>
                <a:gd name="T24" fmla="*/ 84 w 94"/>
                <a:gd name="T25" fmla="*/ 3 h 100"/>
                <a:gd name="T26" fmla="*/ 94 w 94"/>
                <a:gd name="T27" fmla="*/ 6 h 100"/>
                <a:gd name="T28" fmla="*/ 91 w 94"/>
                <a:gd name="T29" fmla="*/ 13 h 100"/>
                <a:gd name="T30" fmla="*/ 90 w 94"/>
                <a:gd name="T31" fmla="*/ 26 h 100"/>
                <a:gd name="T32" fmla="*/ 86 w 94"/>
                <a:gd name="T33" fmla="*/ 26 h 100"/>
                <a:gd name="T34" fmla="*/ 85 w 94"/>
                <a:gd name="T35" fmla="*/ 18 h 100"/>
                <a:gd name="T36" fmla="*/ 78 w 94"/>
                <a:gd name="T37" fmla="*/ 9 h 100"/>
                <a:gd name="T38" fmla="*/ 57 w 94"/>
                <a:gd name="T39" fmla="*/ 5 h 100"/>
                <a:gd name="T40" fmla="*/ 40 w 94"/>
                <a:gd name="T41" fmla="*/ 8 h 100"/>
                <a:gd name="T42" fmla="*/ 28 w 94"/>
                <a:gd name="T43" fmla="*/ 15 h 100"/>
                <a:gd name="T44" fmla="*/ 19 w 94"/>
                <a:gd name="T45" fmla="*/ 28 h 100"/>
                <a:gd name="T46" fmla="*/ 16 w 94"/>
                <a:gd name="T47" fmla="*/ 47 h 100"/>
                <a:gd name="T48" fmla="*/ 29 w 94"/>
                <a:gd name="T49" fmla="*/ 80 h 100"/>
                <a:gd name="T50" fmla="*/ 63 w 94"/>
                <a:gd name="T51" fmla="*/ 92 h 100"/>
                <a:gd name="T52" fmla="*/ 81 w 94"/>
                <a:gd name="T53" fmla="*/ 90 h 100"/>
                <a:gd name="T54" fmla="*/ 92 w 94"/>
                <a:gd name="T55" fmla="*/ 84 h 100"/>
                <a:gd name="T56" fmla="*/ 94 w 94"/>
                <a:gd name="T57" fmla="*/ 8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00">
                  <a:moveTo>
                    <a:pt x="94" y="86"/>
                  </a:moveTo>
                  <a:cubicBezTo>
                    <a:pt x="91" y="92"/>
                    <a:pt x="91" y="92"/>
                    <a:pt x="91" y="92"/>
                  </a:cubicBezTo>
                  <a:cubicBezTo>
                    <a:pt x="85" y="95"/>
                    <a:pt x="80" y="97"/>
                    <a:pt x="75" y="98"/>
                  </a:cubicBezTo>
                  <a:cubicBezTo>
                    <a:pt x="69" y="99"/>
                    <a:pt x="64" y="100"/>
                    <a:pt x="57" y="100"/>
                  </a:cubicBezTo>
                  <a:cubicBezTo>
                    <a:pt x="50" y="100"/>
                    <a:pt x="43" y="99"/>
                    <a:pt x="37" y="97"/>
                  </a:cubicBezTo>
                  <a:cubicBezTo>
                    <a:pt x="31" y="95"/>
                    <a:pt x="25" y="93"/>
                    <a:pt x="21" y="89"/>
                  </a:cubicBezTo>
                  <a:cubicBezTo>
                    <a:pt x="16" y="86"/>
                    <a:pt x="12" y="83"/>
                    <a:pt x="9" y="78"/>
                  </a:cubicBezTo>
                  <a:cubicBezTo>
                    <a:pt x="6" y="74"/>
                    <a:pt x="4" y="70"/>
                    <a:pt x="2" y="65"/>
                  </a:cubicBezTo>
                  <a:cubicBezTo>
                    <a:pt x="1" y="61"/>
                    <a:pt x="0" y="55"/>
                    <a:pt x="0" y="50"/>
                  </a:cubicBezTo>
                  <a:cubicBezTo>
                    <a:pt x="0" y="35"/>
                    <a:pt x="5" y="24"/>
                    <a:pt x="16" y="14"/>
                  </a:cubicBezTo>
                  <a:cubicBezTo>
                    <a:pt x="26" y="5"/>
                    <a:pt x="41" y="0"/>
                    <a:pt x="59" y="0"/>
                  </a:cubicBezTo>
                  <a:cubicBezTo>
                    <a:pt x="63" y="0"/>
                    <a:pt x="67" y="0"/>
                    <a:pt x="71" y="1"/>
                  </a:cubicBezTo>
                  <a:cubicBezTo>
                    <a:pt x="74" y="1"/>
                    <a:pt x="79" y="2"/>
                    <a:pt x="84" y="3"/>
                  </a:cubicBezTo>
                  <a:cubicBezTo>
                    <a:pt x="89" y="5"/>
                    <a:pt x="92" y="6"/>
                    <a:pt x="94" y="6"/>
                  </a:cubicBezTo>
                  <a:cubicBezTo>
                    <a:pt x="93" y="8"/>
                    <a:pt x="92" y="11"/>
                    <a:pt x="91" y="13"/>
                  </a:cubicBezTo>
                  <a:cubicBezTo>
                    <a:pt x="91" y="17"/>
                    <a:pt x="90" y="21"/>
                    <a:pt x="90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14"/>
                    <a:pt x="82" y="11"/>
                    <a:pt x="78" y="9"/>
                  </a:cubicBezTo>
                  <a:cubicBezTo>
                    <a:pt x="73" y="6"/>
                    <a:pt x="66" y="5"/>
                    <a:pt x="57" y="5"/>
                  </a:cubicBezTo>
                  <a:cubicBezTo>
                    <a:pt x="51" y="5"/>
                    <a:pt x="45" y="6"/>
                    <a:pt x="40" y="8"/>
                  </a:cubicBezTo>
                  <a:cubicBezTo>
                    <a:pt x="36" y="9"/>
                    <a:pt x="31" y="12"/>
                    <a:pt x="28" y="15"/>
                  </a:cubicBezTo>
                  <a:cubicBezTo>
                    <a:pt x="24" y="18"/>
                    <a:pt x="21" y="23"/>
                    <a:pt x="19" y="28"/>
                  </a:cubicBezTo>
                  <a:cubicBezTo>
                    <a:pt x="17" y="33"/>
                    <a:pt x="16" y="39"/>
                    <a:pt x="16" y="47"/>
                  </a:cubicBezTo>
                  <a:cubicBezTo>
                    <a:pt x="16" y="61"/>
                    <a:pt x="20" y="72"/>
                    <a:pt x="29" y="80"/>
                  </a:cubicBezTo>
                  <a:cubicBezTo>
                    <a:pt x="37" y="88"/>
                    <a:pt x="49" y="92"/>
                    <a:pt x="63" y="92"/>
                  </a:cubicBezTo>
                  <a:cubicBezTo>
                    <a:pt x="70" y="92"/>
                    <a:pt x="76" y="91"/>
                    <a:pt x="81" y="90"/>
                  </a:cubicBezTo>
                  <a:cubicBezTo>
                    <a:pt x="85" y="89"/>
                    <a:pt x="89" y="87"/>
                    <a:pt x="92" y="84"/>
                  </a:cubicBezTo>
                  <a:lnTo>
                    <a:pt x="94" y="8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3357" y="740"/>
              <a:ext cx="201" cy="151"/>
            </a:xfrm>
            <a:custGeom>
              <a:avLst/>
              <a:gdLst>
                <a:gd name="T0" fmla="*/ 0 w 130"/>
                <a:gd name="T1" fmla="*/ 4 h 97"/>
                <a:gd name="T2" fmla="*/ 0 w 130"/>
                <a:gd name="T3" fmla="*/ 0 h 97"/>
                <a:gd name="T4" fmla="*/ 14 w 130"/>
                <a:gd name="T5" fmla="*/ 0 h 97"/>
                <a:gd name="T6" fmla="*/ 27 w 130"/>
                <a:gd name="T7" fmla="*/ 0 h 97"/>
                <a:gd name="T8" fmla="*/ 38 w 130"/>
                <a:gd name="T9" fmla="*/ 24 h 97"/>
                <a:gd name="T10" fmla="*/ 65 w 130"/>
                <a:gd name="T11" fmla="*/ 76 h 97"/>
                <a:gd name="T12" fmla="*/ 89 w 130"/>
                <a:gd name="T13" fmla="*/ 28 h 97"/>
                <a:gd name="T14" fmla="*/ 102 w 130"/>
                <a:gd name="T15" fmla="*/ 0 h 97"/>
                <a:gd name="T16" fmla="*/ 115 w 130"/>
                <a:gd name="T17" fmla="*/ 0 h 97"/>
                <a:gd name="T18" fmla="*/ 130 w 130"/>
                <a:gd name="T19" fmla="*/ 0 h 97"/>
                <a:gd name="T20" fmla="*/ 130 w 130"/>
                <a:gd name="T21" fmla="*/ 4 h 97"/>
                <a:gd name="T22" fmla="*/ 120 w 130"/>
                <a:gd name="T23" fmla="*/ 5 h 97"/>
                <a:gd name="T24" fmla="*/ 118 w 130"/>
                <a:gd name="T25" fmla="*/ 7 h 97"/>
                <a:gd name="T26" fmla="*/ 117 w 130"/>
                <a:gd name="T27" fmla="*/ 13 h 97"/>
                <a:gd name="T28" fmla="*/ 116 w 130"/>
                <a:gd name="T29" fmla="*/ 32 h 97"/>
                <a:gd name="T30" fmla="*/ 116 w 130"/>
                <a:gd name="T31" fmla="*/ 63 h 97"/>
                <a:gd name="T32" fmla="*/ 117 w 130"/>
                <a:gd name="T33" fmla="*/ 81 h 97"/>
                <a:gd name="T34" fmla="*/ 118 w 130"/>
                <a:gd name="T35" fmla="*/ 89 h 97"/>
                <a:gd name="T36" fmla="*/ 120 w 130"/>
                <a:gd name="T37" fmla="*/ 90 h 97"/>
                <a:gd name="T38" fmla="*/ 130 w 130"/>
                <a:gd name="T39" fmla="*/ 91 h 97"/>
                <a:gd name="T40" fmla="*/ 130 w 130"/>
                <a:gd name="T41" fmla="*/ 95 h 97"/>
                <a:gd name="T42" fmla="*/ 110 w 130"/>
                <a:gd name="T43" fmla="*/ 95 h 97"/>
                <a:gd name="T44" fmla="*/ 89 w 130"/>
                <a:gd name="T45" fmla="*/ 95 h 97"/>
                <a:gd name="T46" fmla="*/ 89 w 130"/>
                <a:gd name="T47" fmla="*/ 91 h 97"/>
                <a:gd name="T48" fmla="*/ 100 w 130"/>
                <a:gd name="T49" fmla="*/ 90 h 97"/>
                <a:gd name="T50" fmla="*/ 102 w 130"/>
                <a:gd name="T51" fmla="*/ 89 h 97"/>
                <a:gd name="T52" fmla="*/ 103 w 130"/>
                <a:gd name="T53" fmla="*/ 82 h 97"/>
                <a:gd name="T54" fmla="*/ 103 w 130"/>
                <a:gd name="T55" fmla="*/ 63 h 97"/>
                <a:gd name="T56" fmla="*/ 103 w 130"/>
                <a:gd name="T57" fmla="*/ 14 h 97"/>
                <a:gd name="T58" fmla="*/ 79 w 130"/>
                <a:gd name="T59" fmla="*/ 62 h 97"/>
                <a:gd name="T60" fmla="*/ 70 w 130"/>
                <a:gd name="T61" fmla="*/ 81 h 97"/>
                <a:gd name="T62" fmla="*/ 63 w 130"/>
                <a:gd name="T63" fmla="*/ 97 h 97"/>
                <a:gd name="T64" fmla="*/ 60 w 130"/>
                <a:gd name="T65" fmla="*/ 97 h 97"/>
                <a:gd name="T66" fmla="*/ 59 w 130"/>
                <a:gd name="T67" fmla="*/ 93 h 97"/>
                <a:gd name="T68" fmla="*/ 54 w 130"/>
                <a:gd name="T69" fmla="*/ 83 h 97"/>
                <a:gd name="T70" fmla="*/ 20 w 130"/>
                <a:gd name="T71" fmla="*/ 16 h 97"/>
                <a:gd name="T72" fmla="*/ 20 w 130"/>
                <a:gd name="T73" fmla="*/ 63 h 97"/>
                <a:gd name="T74" fmla="*/ 20 w 130"/>
                <a:gd name="T75" fmla="*/ 81 h 97"/>
                <a:gd name="T76" fmla="*/ 22 w 130"/>
                <a:gd name="T77" fmla="*/ 89 h 97"/>
                <a:gd name="T78" fmla="*/ 24 w 130"/>
                <a:gd name="T79" fmla="*/ 90 h 97"/>
                <a:gd name="T80" fmla="*/ 34 w 130"/>
                <a:gd name="T81" fmla="*/ 91 h 97"/>
                <a:gd name="T82" fmla="*/ 34 w 130"/>
                <a:gd name="T83" fmla="*/ 95 h 97"/>
                <a:gd name="T84" fmla="*/ 17 w 130"/>
                <a:gd name="T85" fmla="*/ 95 h 97"/>
                <a:gd name="T86" fmla="*/ 0 w 130"/>
                <a:gd name="T87" fmla="*/ 95 h 97"/>
                <a:gd name="T88" fmla="*/ 0 w 130"/>
                <a:gd name="T89" fmla="*/ 91 h 97"/>
                <a:gd name="T90" fmla="*/ 10 w 130"/>
                <a:gd name="T91" fmla="*/ 90 h 97"/>
                <a:gd name="T92" fmla="*/ 12 w 130"/>
                <a:gd name="T93" fmla="*/ 89 h 97"/>
                <a:gd name="T94" fmla="*/ 13 w 130"/>
                <a:gd name="T95" fmla="*/ 82 h 97"/>
                <a:gd name="T96" fmla="*/ 14 w 130"/>
                <a:gd name="T97" fmla="*/ 63 h 97"/>
                <a:gd name="T98" fmla="*/ 14 w 130"/>
                <a:gd name="T99" fmla="*/ 32 h 97"/>
                <a:gd name="T100" fmla="*/ 13 w 130"/>
                <a:gd name="T101" fmla="*/ 14 h 97"/>
                <a:gd name="T102" fmla="*/ 12 w 130"/>
                <a:gd name="T103" fmla="*/ 7 h 97"/>
                <a:gd name="T104" fmla="*/ 10 w 130"/>
                <a:gd name="T105" fmla="*/ 5 h 97"/>
                <a:gd name="T106" fmla="*/ 0 w 130"/>
                <a:gd name="T107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97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9" y="0"/>
                    <a:pt x="14" y="0"/>
                  </a:cubicBezTo>
                  <a:cubicBezTo>
                    <a:pt x="18" y="0"/>
                    <a:pt x="23" y="0"/>
                    <a:pt x="27" y="0"/>
                  </a:cubicBezTo>
                  <a:cubicBezTo>
                    <a:pt x="31" y="9"/>
                    <a:pt x="35" y="17"/>
                    <a:pt x="38" y="2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6" y="15"/>
                    <a:pt x="100" y="5"/>
                    <a:pt x="102" y="0"/>
                  </a:cubicBezTo>
                  <a:cubicBezTo>
                    <a:pt x="107" y="0"/>
                    <a:pt x="112" y="0"/>
                    <a:pt x="115" y="0"/>
                  </a:cubicBezTo>
                  <a:cubicBezTo>
                    <a:pt x="118" y="0"/>
                    <a:pt x="123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4"/>
                    <a:pt x="121" y="5"/>
                    <a:pt x="120" y="5"/>
                  </a:cubicBezTo>
                  <a:cubicBezTo>
                    <a:pt x="119" y="5"/>
                    <a:pt x="118" y="6"/>
                    <a:pt x="118" y="7"/>
                  </a:cubicBezTo>
                  <a:cubicBezTo>
                    <a:pt x="117" y="8"/>
                    <a:pt x="117" y="10"/>
                    <a:pt x="117" y="13"/>
                  </a:cubicBezTo>
                  <a:cubicBezTo>
                    <a:pt x="116" y="14"/>
                    <a:pt x="116" y="20"/>
                    <a:pt x="116" y="3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9"/>
                    <a:pt x="116" y="75"/>
                    <a:pt x="117" y="81"/>
                  </a:cubicBezTo>
                  <a:cubicBezTo>
                    <a:pt x="117" y="85"/>
                    <a:pt x="117" y="88"/>
                    <a:pt x="118" y="89"/>
                  </a:cubicBezTo>
                  <a:cubicBezTo>
                    <a:pt x="118" y="89"/>
                    <a:pt x="119" y="90"/>
                    <a:pt x="120" y="90"/>
                  </a:cubicBezTo>
                  <a:cubicBezTo>
                    <a:pt x="121" y="91"/>
                    <a:pt x="125" y="91"/>
                    <a:pt x="130" y="9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1" y="95"/>
                    <a:pt x="114" y="95"/>
                    <a:pt x="110" y="95"/>
                  </a:cubicBezTo>
                  <a:cubicBezTo>
                    <a:pt x="107" y="95"/>
                    <a:pt x="100" y="95"/>
                    <a:pt x="89" y="9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5" y="91"/>
                    <a:pt x="98" y="91"/>
                    <a:pt x="100" y="90"/>
                  </a:cubicBezTo>
                  <a:cubicBezTo>
                    <a:pt x="101" y="90"/>
                    <a:pt x="102" y="89"/>
                    <a:pt x="102" y="89"/>
                  </a:cubicBezTo>
                  <a:cubicBezTo>
                    <a:pt x="103" y="88"/>
                    <a:pt x="103" y="86"/>
                    <a:pt x="103" y="82"/>
                  </a:cubicBezTo>
                  <a:cubicBezTo>
                    <a:pt x="103" y="81"/>
                    <a:pt x="103" y="75"/>
                    <a:pt x="103" y="63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5" y="70"/>
                    <a:pt x="72" y="76"/>
                    <a:pt x="70" y="81"/>
                  </a:cubicBezTo>
                  <a:cubicBezTo>
                    <a:pt x="69" y="84"/>
                    <a:pt x="66" y="89"/>
                    <a:pt x="63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5"/>
                    <a:pt x="59" y="94"/>
                    <a:pt x="59" y="9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9"/>
                    <a:pt x="20" y="75"/>
                    <a:pt x="20" y="81"/>
                  </a:cubicBezTo>
                  <a:cubicBezTo>
                    <a:pt x="21" y="85"/>
                    <a:pt x="21" y="88"/>
                    <a:pt x="22" y="89"/>
                  </a:cubicBezTo>
                  <a:cubicBezTo>
                    <a:pt x="22" y="89"/>
                    <a:pt x="23" y="90"/>
                    <a:pt x="24" y="90"/>
                  </a:cubicBezTo>
                  <a:cubicBezTo>
                    <a:pt x="25" y="91"/>
                    <a:pt x="29" y="91"/>
                    <a:pt x="34" y="91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5" y="91"/>
                    <a:pt x="8" y="91"/>
                    <a:pt x="10" y="90"/>
                  </a:cubicBezTo>
                  <a:cubicBezTo>
                    <a:pt x="11" y="90"/>
                    <a:pt x="12" y="89"/>
                    <a:pt x="12" y="89"/>
                  </a:cubicBezTo>
                  <a:cubicBezTo>
                    <a:pt x="13" y="88"/>
                    <a:pt x="13" y="86"/>
                    <a:pt x="13" y="82"/>
                  </a:cubicBezTo>
                  <a:cubicBezTo>
                    <a:pt x="13" y="81"/>
                    <a:pt x="13" y="75"/>
                    <a:pt x="14" y="6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26"/>
                    <a:pt x="13" y="20"/>
                    <a:pt x="13" y="14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8" y="5"/>
                    <a:pt x="5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6" name="Freeform 27"/>
            <p:cNvSpPr>
              <a:spLocks noEditPoints="1"/>
            </p:cNvSpPr>
            <p:nvPr/>
          </p:nvSpPr>
          <p:spPr bwMode="auto">
            <a:xfrm>
              <a:off x="3566" y="738"/>
              <a:ext cx="166" cy="149"/>
            </a:xfrm>
            <a:custGeom>
              <a:avLst/>
              <a:gdLst>
                <a:gd name="T0" fmla="*/ 15 w 107"/>
                <a:gd name="T1" fmla="*/ 96 h 96"/>
                <a:gd name="T2" fmla="*/ 33 w 107"/>
                <a:gd name="T3" fmla="*/ 96 h 96"/>
                <a:gd name="T4" fmla="*/ 33 w 107"/>
                <a:gd name="T5" fmla="*/ 92 h 96"/>
                <a:gd name="T6" fmla="*/ 24 w 107"/>
                <a:gd name="T7" fmla="*/ 92 h 96"/>
                <a:gd name="T8" fmla="*/ 21 w 107"/>
                <a:gd name="T9" fmla="*/ 90 h 96"/>
                <a:gd name="T10" fmla="*/ 21 w 107"/>
                <a:gd name="T11" fmla="*/ 89 h 96"/>
                <a:gd name="T12" fmla="*/ 23 w 107"/>
                <a:gd name="T13" fmla="*/ 82 h 96"/>
                <a:gd name="T14" fmla="*/ 30 w 107"/>
                <a:gd name="T15" fmla="*/ 65 h 96"/>
                <a:gd name="T16" fmla="*/ 71 w 107"/>
                <a:gd name="T17" fmla="*/ 65 h 96"/>
                <a:gd name="T18" fmla="*/ 80 w 107"/>
                <a:gd name="T19" fmla="*/ 85 h 96"/>
                <a:gd name="T20" fmla="*/ 81 w 107"/>
                <a:gd name="T21" fmla="*/ 89 h 96"/>
                <a:gd name="T22" fmla="*/ 80 w 107"/>
                <a:gd name="T23" fmla="*/ 91 h 96"/>
                <a:gd name="T24" fmla="*/ 78 w 107"/>
                <a:gd name="T25" fmla="*/ 92 h 96"/>
                <a:gd name="T26" fmla="*/ 68 w 107"/>
                <a:gd name="T27" fmla="*/ 92 h 96"/>
                <a:gd name="T28" fmla="*/ 68 w 107"/>
                <a:gd name="T29" fmla="*/ 96 h 96"/>
                <a:gd name="T30" fmla="*/ 91 w 107"/>
                <a:gd name="T31" fmla="*/ 96 h 96"/>
                <a:gd name="T32" fmla="*/ 107 w 107"/>
                <a:gd name="T33" fmla="*/ 96 h 96"/>
                <a:gd name="T34" fmla="*/ 107 w 107"/>
                <a:gd name="T35" fmla="*/ 92 h 96"/>
                <a:gd name="T36" fmla="*/ 99 w 107"/>
                <a:gd name="T37" fmla="*/ 91 h 96"/>
                <a:gd name="T38" fmla="*/ 96 w 107"/>
                <a:gd name="T39" fmla="*/ 88 h 96"/>
                <a:gd name="T40" fmla="*/ 87 w 107"/>
                <a:gd name="T41" fmla="*/ 68 h 96"/>
                <a:gd name="T42" fmla="*/ 56 w 107"/>
                <a:gd name="T43" fmla="*/ 0 h 96"/>
                <a:gd name="T44" fmla="*/ 52 w 107"/>
                <a:gd name="T45" fmla="*/ 0 h 96"/>
                <a:gd name="T46" fmla="*/ 40 w 107"/>
                <a:gd name="T47" fmla="*/ 28 h 96"/>
                <a:gd name="T48" fmla="*/ 22 w 107"/>
                <a:gd name="T49" fmla="*/ 66 h 96"/>
                <a:gd name="T50" fmla="*/ 13 w 107"/>
                <a:gd name="T51" fmla="*/ 85 h 96"/>
                <a:gd name="T52" fmla="*/ 9 w 107"/>
                <a:gd name="T53" fmla="*/ 90 h 96"/>
                <a:gd name="T54" fmla="*/ 7 w 107"/>
                <a:gd name="T55" fmla="*/ 92 h 96"/>
                <a:gd name="T56" fmla="*/ 0 w 107"/>
                <a:gd name="T57" fmla="*/ 92 h 96"/>
                <a:gd name="T58" fmla="*/ 0 w 107"/>
                <a:gd name="T59" fmla="*/ 96 h 96"/>
                <a:gd name="T60" fmla="*/ 15 w 107"/>
                <a:gd name="T61" fmla="*/ 96 h 96"/>
                <a:gd name="T62" fmla="*/ 51 w 107"/>
                <a:gd name="T63" fmla="*/ 18 h 96"/>
                <a:gd name="T64" fmla="*/ 68 w 107"/>
                <a:gd name="T65" fmla="*/ 59 h 96"/>
                <a:gd name="T66" fmla="*/ 33 w 107"/>
                <a:gd name="T67" fmla="*/ 59 h 96"/>
                <a:gd name="T68" fmla="*/ 51 w 107"/>
                <a:gd name="T69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6">
                  <a:moveTo>
                    <a:pt x="15" y="96"/>
                  </a:moveTo>
                  <a:cubicBezTo>
                    <a:pt x="19" y="96"/>
                    <a:pt x="25" y="96"/>
                    <a:pt x="33" y="96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8" y="92"/>
                    <a:pt x="25" y="92"/>
                    <a:pt x="24" y="92"/>
                  </a:cubicBezTo>
                  <a:cubicBezTo>
                    <a:pt x="22" y="91"/>
                    <a:pt x="22" y="91"/>
                    <a:pt x="21" y="90"/>
                  </a:cubicBezTo>
                  <a:cubicBezTo>
                    <a:pt x="21" y="90"/>
                    <a:pt x="21" y="89"/>
                    <a:pt x="21" y="89"/>
                  </a:cubicBezTo>
                  <a:cubicBezTo>
                    <a:pt x="21" y="87"/>
                    <a:pt x="21" y="85"/>
                    <a:pt x="23" y="82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81" y="87"/>
                    <a:pt x="81" y="88"/>
                    <a:pt x="81" y="89"/>
                  </a:cubicBezTo>
                  <a:cubicBezTo>
                    <a:pt x="81" y="90"/>
                    <a:pt x="81" y="90"/>
                    <a:pt x="80" y="91"/>
                  </a:cubicBezTo>
                  <a:cubicBezTo>
                    <a:pt x="80" y="91"/>
                    <a:pt x="79" y="91"/>
                    <a:pt x="78" y="92"/>
                  </a:cubicBezTo>
                  <a:cubicBezTo>
                    <a:pt x="77" y="92"/>
                    <a:pt x="74" y="92"/>
                    <a:pt x="68" y="92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4" y="96"/>
                    <a:pt x="99" y="96"/>
                    <a:pt x="107" y="96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03" y="92"/>
                    <a:pt x="100" y="92"/>
                    <a:pt x="99" y="91"/>
                  </a:cubicBezTo>
                  <a:cubicBezTo>
                    <a:pt x="98" y="91"/>
                    <a:pt x="97" y="90"/>
                    <a:pt x="96" y="88"/>
                  </a:cubicBezTo>
                  <a:cubicBezTo>
                    <a:pt x="95" y="85"/>
                    <a:pt x="92" y="79"/>
                    <a:pt x="87" y="6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14"/>
                    <a:pt x="42" y="24"/>
                    <a:pt x="40" y="2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17" y="77"/>
                    <a:pt x="13" y="83"/>
                    <a:pt x="13" y="85"/>
                  </a:cubicBezTo>
                  <a:cubicBezTo>
                    <a:pt x="11" y="88"/>
                    <a:pt x="10" y="90"/>
                    <a:pt x="9" y="90"/>
                  </a:cubicBezTo>
                  <a:cubicBezTo>
                    <a:pt x="8" y="91"/>
                    <a:pt x="8" y="91"/>
                    <a:pt x="7" y="92"/>
                  </a:cubicBezTo>
                  <a:cubicBezTo>
                    <a:pt x="6" y="92"/>
                    <a:pt x="3" y="92"/>
                    <a:pt x="0" y="9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96"/>
                    <a:pt x="10" y="96"/>
                    <a:pt x="15" y="96"/>
                  </a:cubicBezTo>
                  <a:close/>
                  <a:moveTo>
                    <a:pt x="51" y="18"/>
                  </a:moveTo>
                  <a:cubicBezTo>
                    <a:pt x="68" y="59"/>
                    <a:pt x="68" y="59"/>
                    <a:pt x="68" y="59"/>
                  </a:cubicBezTo>
                  <a:cubicBezTo>
                    <a:pt x="33" y="59"/>
                    <a:pt x="33" y="59"/>
                    <a:pt x="33" y="59"/>
                  </a:cubicBezTo>
                  <a:lnTo>
                    <a:pt x="51" y="1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7" name="Freeform 28"/>
            <p:cNvSpPr>
              <a:spLocks/>
            </p:cNvSpPr>
            <p:nvPr/>
          </p:nvSpPr>
          <p:spPr bwMode="auto">
            <a:xfrm>
              <a:off x="3703" y="740"/>
              <a:ext cx="163" cy="147"/>
            </a:xfrm>
            <a:custGeom>
              <a:avLst/>
              <a:gdLst>
                <a:gd name="T0" fmla="*/ 77 w 105"/>
                <a:gd name="T1" fmla="*/ 14 h 95"/>
                <a:gd name="T2" fmla="*/ 82 w 105"/>
                <a:gd name="T3" fmla="*/ 7 h 95"/>
                <a:gd name="T4" fmla="*/ 80 w 105"/>
                <a:gd name="T5" fmla="*/ 5 h 95"/>
                <a:gd name="T6" fmla="*/ 70 w 105"/>
                <a:gd name="T7" fmla="*/ 4 h 95"/>
                <a:gd name="T8" fmla="*/ 70 w 105"/>
                <a:gd name="T9" fmla="*/ 0 h 95"/>
                <a:gd name="T10" fmla="*/ 89 w 105"/>
                <a:gd name="T11" fmla="*/ 0 h 95"/>
                <a:gd name="T12" fmla="*/ 105 w 105"/>
                <a:gd name="T13" fmla="*/ 0 h 95"/>
                <a:gd name="T14" fmla="*/ 105 w 105"/>
                <a:gd name="T15" fmla="*/ 4 h 95"/>
                <a:gd name="T16" fmla="*/ 96 w 105"/>
                <a:gd name="T17" fmla="*/ 5 h 95"/>
                <a:gd name="T18" fmla="*/ 92 w 105"/>
                <a:gd name="T19" fmla="*/ 7 h 95"/>
                <a:gd name="T20" fmla="*/ 87 w 105"/>
                <a:gd name="T21" fmla="*/ 13 h 95"/>
                <a:gd name="T22" fmla="*/ 66 w 105"/>
                <a:gd name="T23" fmla="*/ 43 h 95"/>
                <a:gd name="T24" fmla="*/ 59 w 105"/>
                <a:gd name="T25" fmla="*/ 54 h 95"/>
                <a:gd name="T26" fmla="*/ 59 w 105"/>
                <a:gd name="T27" fmla="*/ 58 h 95"/>
                <a:gd name="T28" fmla="*/ 59 w 105"/>
                <a:gd name="T29" fmla="*/ 63 h 95"/>
                <a:gd name="T30" fmla="*/ 59 w 105"/>
                <a:gd name="T31" fmla="*/ 81 h 95"/>
                <a:gd name="T32" fmla="*/ 60 w 105"/>
                <a:gd name="T33" fmla="*/ 89 h 95"/>
                <a:gd name="T34" fmla="*/ 63 w 105"/>
                <a:gd name="T35" fmla="*/ 90 h 95"/>
                <a:gd name="T36" fmla="*/ 73 w 105"/>
                <a:gd name="T37" fmla="*/ 91 h 95"/>
                <a:gd name="T38" fmla="*/ 73 w 105"/>
                <a:gd name="T39" fmla="*/ 95 h 95"/>
                <a:gd name="T40" fmla="*/ 53 w 105"/>
                <a:gd name="T41" fmla="*/ 95 h 95"/>
                <a:gd name="T42" fmla="*/ 32 w 105"/>
                <a:gd name="T43" fmla="*/ 95 h 95"/>
                <a:gd name="T44" fmla="*/ 32 w 105"/>
                <a:gd name="T45" fmla="*/ 91 h 95"/>
                <a:gd name="T46" fmla="*/ 42 w 105"/>
                <a:gd name="T47" fmla="*/ 90 h 95"/>
                <a:gd name="T48" fmla="*/ 44 w 105"/>
                <a:gd name="T49" fmla="*/ 89 h 95"/>
                <a:gd name="T50" fmla="*/ 45 w 105"/>
                <a:gd name="T51" fmla="*/ 82 h 95"/>
                <a:gd name="T52" fmla="*/ 46 w 105"/>
                <a:gd name="T53" fmla="*/ 63 h 95"/>
                <a:gd name="T54" fmla="*/ 46 w 105"/>
                <a:gd name="T55" fmla="*/ 56 h 95"/>
                <a:gd name="T56" fmla="*/ 43 w 105"/>
                <a:gd name="T57" fmla="*/ 50 h 95"/>
                <a:gd name="T58" fmla="*/ 35 w 105"/>
                <a:gd name="T59" fmla="*/ 39 h 95"/>
                <a:gd name="T60" fmla="*/ 17 w 105"/>
                <a:gd name="T61" fmla="*/ 13 h 95"/>
                <a:gd name="T62" fmla="*/ 13 w 105"/>
                <a:gd name="T63" fmla="*/ 7 h 95"/>
                <a:gd name="T64" fmla="*/ 9 w 105"/>
                <a:gd name="T65" fmla="*/ 5 h 95"/>
                <a:gd name="T66" fmla="*/ 0 w 105"/>
                <a:gd name="T67" fmla="*/ 4 h 95"/>
                <a:gd name="T68" fmla="*/ 0 w 105"/>
                <a:gd name="T69" fmla="*/ 0 h 95"/>
                <a:gd name="T70" fmla="*/ 17 w 105"/>
                <a:gd name="T71" fmla="*/ 0 h 95"/>
                <a:gd name="T72" fmla="*/ 43 w 105"/>
                <a:gd name="T73" fmla="*/ 0 h 95"/>
                <a:gd name="T74" fmla="*/ 43 w 105"/>
                <a:gd name="T75" fmla="*/ 4 h 95"/>
                <a:gd name="T76" fmla="*/ 32 w 105"/>
                <a:gd name="T77" fmla="*/ 5 h 95"/>
                <a:gd name="T78" fmla="*/ 30 w 105"/>
                <a:gd name="T79" fmla="*/ 7 h 95"/>
                <a:gd name="T80" fmla="*/ 34 w 105"/>
                <a:gd name="T81" fmla="*/ 14 h 95"/>
                <a:gd name="T82" fmla="*/ 55 w 105"/>
                <a:gd name="T83" fmla="*/ 48 h 95"/>
                <a:gd name="T84" fmla="*/ 77 w 105"/>
                <a:gd name="T85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95">
                  <a:moveTo>
                    <a:pt x="77" y="14"/>
                  </a:moveTo>
                  <a:cubicBezTo>
                    <a:pt x="80" y="10"/>
                    <a:pt x="82" y="7"/>
                    <a:pt x="82" y="7"/>
                  </a:cubicBezTo>
                  <a:cubicBezTo>
                    <a:pt x="82" y="6"/>
                    <a:pt x="81" y="5"/>
                    <a:pt x="80" y="5"/>
                  </a:cubicBezTo>
                  <a:cubicBezTo>
                    <a:pt x="79" y="5"/>
                    <a:pt x="75" y="4"/>
                    <a:pt x="70" y="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84" y="0"/>
                    <a:pt x="89" y="0"/>
                  </a:cubicBezTo>
                  <a:cubicBezTo>
                    <a:pt x="93" y="0"/>
                    <a:pt x="96" y="0"/>
                    <a:pt x="105" y="0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0" y="4"/>
                    <a:pt x="97" y="5"/>
                    <a:pt x="96" y="5"/>
                  </a:cubicBezTo>
                  <a:cubicBezTo>
                    <a:pt x="95" y="5"/>
                    <a:pt x="93" y="6"/>
                    <a:pt x="92" y="7"/>
                  </a:cubicBezTo>
                  <a:cubicBezTo>
                    <a:pt x="91" y="7"/>
                    <a:pt x="89" y="10"/>
                    <a:pt x="87" y="1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2" y="49"/>
                    <a:pt x="60" y="53"/>
                    <a:pt x="59" y="54"/>
                  </a:cubicBezTo>
                  <a:cubicBezTo>
                    <a:pt x="59" y="56"/>
                    <a:pt x="59" y="57"/>
                    <a:pt x="59" y="58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69"/>
                    <a:pt x="59" y="75"/>
                    <a:pt x="59" y="81"/>
                  </a:cubicBezTo>
                  <a:cubicBezTo>
                    <a:pt x="59" y="85"/>
                    <a:pt x="60" y="88"/>
                    <a:pt x="60" y="89"/>
                  </a:cubicBezTo>
                  <a:cubicBezTo>
                    <a:pt x="61" y="89"/>
                    <a:pt x="61" y="90"/>
                    <a:pt x="63" y="90"/>
                  </a:cubicBezTo>
                  <a:cubicBezTo>
                    <a:pt x="64" y="91"/>
                    <a:pt x="67" y="91"/>
                    <a:pt x="73" y="91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95"/>
                    <a:pt x="58" y="95"/>
                    <a:pt x="53" y="95"/>
                  </a:cubicBezTo>
                  <a:cubicBezTo>
                    <a:pt x="47" y="95"/>
                    <a:pt x="40" y="95"/>
                    <a:pt x="32" y="9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7" y="91"/>
                    <a:pt x="40" y="91"/>
                    <a:pt x="42" y="90"/>
                  </a:cubicBezTo>
                  <a:cubicBezTo>
                    <a:pt x="43" y="90"/>
                    <a:pt x="44" y="90"/>
                    <a:pt x="44" y="89"/>
                  </a:cubicBezTo>
                  <a:cubicBezTo>
                    <a:pt x="45" y="88"/>
                    <a:pt x="45" y="86"/>
                    <a:pt x="45" y="82"/>
                  </a:cubicBezTo>
                  <a:cubicBezTo>
                    <a:pt x="45" y="81"/>
                    <a:pt x="45" y="75"/>
                    <a:pt x="46" y="63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4"/>
                    <a:pt x="44" y="52"/>
                    <a:pt x="43" y="50"/>
                  </a:cubicBezTo>
                  <a:cubicBezTo>
                    <a:pt x="42" y="49"/>
                    <a:pt x="40" y="45"/>
                    <a:pt x="35" y="39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5" y="10"/>
                    <a:pt x="14" y="7"/>
                    <a:pt x="13" y="7"/>
                  </a:cubicBezTo>
                  <a:cubicBezTo>
                    <a:pt x="12" y="6"/>
                    <a:pt x="10" y="5"/>
                    <a:pt x="9" y="5"/>
                  </a:cubicBezTo>
                  <a:cubicBezTo>
                    <a:pt x="8" y="5"/>
                    <a:pt x="6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2" y="0"/>
                    <a:pt x="17" y="0"/>
                  </a:cubicBezTo>
                  <a:cubicBezTo>
                    <a:pt x="22" y="0"/>
                    <a:pt x="34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3" y="5"/>
                    <a:pt x="32" y="5"/>
                  </a:cubicBezTo>
                  <a:cubicBezTo>
                    <a:pt x="31" y="5"/>
                    <a:pt x="30" y="6"/>
                    <a:pt x="30" y="7"/>
                  </a:cubicBezTo>
                  <a:cubicBezTo>
                    <a:pt x="30" y="7"/>
                    <a:pt x="31" y="10"/>
                    <a:pt x="34" y="14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77" y="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8" name="Freeform 29"/>
            <p:cNvSpPr>
              <a:spLocks noEditPoints="1"/>
            </p:cNvSpPr>
            <p:nvPr/>
          </p:nvSpPr>
          <p:spPr bwMode="auto">
            <a:xfrm>
              <a:off x="3860" y="737"/>
              <a:ext cx="164" cy="154"/>
            </a:xfrm>
            <a:custGeom>
              <a:avLst/>
              <a:gdLst>
                <a:gd name="T0" fmla="*/ 19 w 106"/>
                <a:gd name="T1" fmla="*/ 24 h 99"/>
                <a:gd name="T2" fmla="*/ 31 w 106"/>
                <a:gd name="T3" fmla="*/ 10 h 99"/>
                <a:gd name="T4" fmla="*/ 51 w 106"/>
                <a:gd name="T5" fmla="*/ 5 h 99"/>
                <a:gd name="T6" fmla="*/ 66 w 106"/>
                <a:gd name="T7" fmla="*/ 8 h 99"/>
                <a:gd name="T8" fmla="*/ 76 w 106"/>
                <a:gd name="T9" fmla="*/ 13 h 99"/>
                <a:gd name="T10" fmla="*/ 84 w 106"/>
                <a:gd name="T11" fmla="*/ 21 h 99"/>
                <a:gd name="T12" fmla="*/ 88 w 106"/>
                <a:gd name="T13" fmla="*/ 31 h 99"/>
                <a:gd name="T14" fmla="*/ 91 w 106"/>
                <a:gd name="T15" fmla="*/ 51 h 99"/>
                <a:gd name="T16" fmla="*/ 87 w 106"/>
                <a:gd name="T17" fmla="*/ 73 h 99"/>
                <a:gd name="T18" fmla="*/ 75 w 106"/>
                <a:gd name="T19" fmla="*/ 88 h 99"/>
                <a:gd name="T20" fmla="*/ 55 w 106"/>
                <a:gd name="T21" fmla="*/ 93 h 99"/>
                <a:gd name="T22" fmla="*/ 40 w 106"/>
                <a:gd name="T23" fmla="*/ 91 h 99"/>
                <a:gd name="T24" fmla="*/ 28 w 106"/>
                <a:gd name="T25" fmla="*/ 82 h 99"/>
                <a:gd name="T26" fmla="*/ 19 w 106"/>
                <a:gd name="T27" fmla="*/ 69 h 99"/>
                <a:gd name="T28" fmla="*/ 16 w 106"/>
                <a:gd name="T29" fmla="*/ 57 h 99"/>
                <a:gd name="T30" fmla="*/ 14 w 106"/>
                <a:gd name="T31" fmla="*/ 45 h 99"/>
                <a:gd name="T32" fmla="*/ 19 w 106"/>
                <a:gd name="T33" fmla="*/ 24 h 99"/>
                <a:gd name="T34" fmla="*/ 3 w 106"/>
                <a:gd name="T35" fmla="*/ 69 h 99"/>
                <a:gd name="T36" fmla="*/ 13 w 106"/>
                <a:gd name="T37" fmla="*/ 86 h 99"/>
                <a:gd name="T38" fmla="*/ 29 w 106"/>
                <a:gd name="T39" fmla="*/ 96 h 99"/>
                <a:gd name="T40" fmla="*/ 50 w 106"/>
                <a:gd name="T41" fmla="*/ 99 h 99"/>
                <a:gd name="T42" fmla="*/ 90 w 106"/>
                <a:gd name="T43" fmla="*/ 84 h 99"/>
                <a:gd name="T44" fmla="*/ 106 w 106"/>
                <a:gd name="T45" fmla="*/ 46 h 99"/>
                <a:gd name="T46" fmla="*/ 105 w 106"/>
                <a:gd name="T47" fmla="*/ 33 h 99"/>
                <a:gd name="T48" fmla="*/ 101 w 106"/>
                <a:gd name="T49" fmla="*/ 22 h 99"/>
                <a:gd name="T50" fmla="*/ 91 w 106"/>
                <a:gd name="T51" fmla="*/ 11 h 99"/>
                <a:gd name="T52" fmla="*/ 75 w 106"/>
                <a:gd name="T53" fmla="*/ 3 h 99"/>
                <a:gd name="T54" fmla="*/ 54 w 106"/>
                <a:gd name="T55" fmla="*/ 0 h 99"/>
                <a:gd name="T56" fmla="*/ 32 w 106"/>
                <a:gd name="T57" fmla="*/ 3 h 99"/>
                <a:gd name="T58" fmla="*/ 14 w 106"/>
                <a:gd name="T59" fmla="*/ 14 h 99"/>
                <a:gd name="T60" fmla="*/ 3 w 106"/>
                <a:gd name="T61" fmla="*/ 30 h 99"/>
                <a:gd name="T62" fmla="*/ 0 w 106"/>
                <a:gd name="T63" fmla="*/ 50 h 99"/>
                <a:gd name="T64" fmla="*/ 3 w 106"/>
                <a:gd name="T65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99">
                  <a:moveTo>
                    <a:pt x="19" y="24"/>
                  </a:moveTo>
                  <a:cubicBezTo>
                    <a:pt x="22" y="18"/>
                    <a:pt x="26" y="13"/>
                    <a:pt x="31" y="10"/>
                  </a:cubicBezTo>
                  <a:cubicBezTo>
                    <a:pt x="37" y="7"/>
                    <a:pt x="44" y="5"/>
                    <a:pt x="51" y="5"/>
                  </a:cubicBezTo>
                  <a:cubicBezTo>
                    <a:pt x="56" y="5"/>
                    <a:pt x="61" y="6"/>
                    <a:pt x="66" y="8"/>
                  </a:cubicBezTo>
                  <a:cubicBezTo>
                    <a:pt x="70" y="9"/>
                    <a:pt x="74" y="11"/>
                    <a:pt x="76" y="13"/>
                  </a:cubicBezTo>
                  <a:cubicBezTo>
                    <a:pt x="79" y="16"/>
                    <a:pt x="82" y="18"/>
                    <a:pt x="84" y="21"/>
                  </a:cubicBezTo>
                  <a:cubicBezTo>
                    <a:pt x="86" y="24"/>
                    <a:pt x="87" y="27"/>
                    <a:pt x="88" y="31"/>
                  </a:cubicBezTo>
                  <a:cubicBezTo>
                    <a:pt x="90" y="37"/>
                    <a:pt x="91" y="44"/>
                    <a:pt x="91" y="51"/>
                  </a:cubicBezTo>
                  <a:cubicBezTo>
                    <a:pt x="91" y="59"/>
                    <a:pt x="90" y="67"/>
                    <a:pt x="87" y="73"/>
                  </a:cubicBezTo>
                  <a:cubicBezTo>
                    <a:pt x="85" y="79"/>
                    <a:pt x="80" y="84"/>
                    <a:pt x="75" y="88"/>
                  </a:cubicBezTo>
                  <a:cubicBezTo>
                    <a:pt x="69" y="91"/>
                    <a:pt x="63" y="93"/>
                    <a:pt x="55" y="93"/>
                  </a:cubicBezTo>
                  <a:cubicBezTo>
                    <a:pt x="50" y="93"/>
                    <a:pt x="45" y="92"/>
                    <a:pt x="40" y="91"/>
                  </a:cubicBezTo>
                  <a:cubicBezTo>
                    <a:pt x="36" y="89"/>
                    <a:pt x="32" y="86"/>
                    <a:pt x="28" y="82"/>
                  </a:cubicBezTo>
                  <a:cubicBezTo>
                    <a:pt x="24" y="79"/>
                    <a:pt x="21" y="74"/>
                    <a:pt x="19" y="69"/>
                  </a:cubicBezTo>
                  <a:cubicBezTo>
                    <a:pt x="18" y="66"/>
                    <a:pt x="17" y="62"/>
                    <a:pt x="16" y="57"/>
                  </a:cubicBezTo>
                  <a:cubicBezTo>
                    <a:pt x="15" y="53"/>
                    <a:pt x="14" y="49"/>
                    <a:pt x="14" y="45"/>
                  </a:cubicBezTo>
                  <a:cubicBezTo>
                    <a:pt x="14" y="37"/>
                    <a:pt x="16" y="30"/>
                    <a:pt x="19" y="24"/>
                  </a:cubicBezTo>
                  <a:close/>
                  <a:moveTo>
                    <a:pt x="3" y="69"/>
                  </a:moveTo>
                  <a:cubicBezTo>
                    <a:pt x="5" y="76"/>
                    <a:pt x="9" y="81"/>
                    <a:pt x="13" y="86"/>
                  </a:cubicBezTo>
                  <a:cubicBezTo>
                    <a:pt x="18" y="90"/>
                    <a:pt x="23" y="94"/>
                    <a:pt x="29" y="96"/>
                  </a:cubicBezTo>
                  <a:cubicBezTo>
                    <a:pt x="36" y="98"/>
                    <a:pt x="43" y="99"/>
                    <a:pt x="50" y="99"/>
                  </a:cubicBezTo>
                  <a:cubicBezTo>
                    <a:pt x="66" y="99"/>
                    <a:pt x="80" y="94"/>
                    <a:pt x="90" y="84"/>
                  </a:cubicBezTo>
                  <a:cubicBezTo>
                    <a:pt x="101" y="74"/>
                    <a:pt x="106" y="62"/>
                    <a:pt x="106" y="46"/>
                  </a:cubicBezTo>
                  <a:cubicBezTo>
                    <a:pt x="106" y="42"/>
                    <a:pt x="106" y="37"/>
                    <a:pt x="105" y="33"/>
                  </a:cubicBezTo>
                  <a:cubicBezTo>
                    <a:pt x="104" y="29"/>
                    <a:pt x="102" y="25"/>
                    <a:pt x="101" y="22"/>
                  </a:cubicBezTo>
                  <a:cubicBezTo>
                    <a:pt x="98" y="18"/>
                    <a:pt x="95" y="15"/>
                    <a:pt x="91" y="11"/>
                  </a:cubicBezTo>
                  <a:cubicBezTo>
                    <a:pt x="87" y="8"/>
                    <a:pt x="82" y="5"/>
                    <a:pt x="75" y="3"/>
                  </a:cubicBezTo>
                  <a:cubicBezTo>
                    <a:pt x="69" y="1"/>
                    <a:pt x="62" y="0"/>
                    <a:pt x="54" y="0"/>
                  </a:cubicBezTo>
                  <a:cubicBezTo>
                    <a:pt x="46" y="0"/>
                    <a:pt x="38" y="1"/>
                    <a:pt x="32" y="3"/>
                  </a:cubicBezTo>
                  <a:cubicBezTo>
                    <a:pt x="25" y="6"/>
                    <a:pt x="19" y="9"/>
                    <a:pt x="14" y="14"/>
                  </a:cubicBezTo>
                  <a:cubicBezTo>
                    <a:pt x="9" y="19"/>
                    <a:pt x="5" y="24"/>
                    <a:pt x="3" y="30"/>
                  </a:cubicBezTo>
                  <a:cubicBezTo>
                    <a:pt x="1" y="36"/>
                    <a:pt x="0" y="43"/>
                    <a:pt x="0" y="50"/>
                  </a:cubicBezTo>
                  <a:cubicBezTo>
                    <a:pt x="0" y="56"/>
                    <a:pt x="1" y="63"/>
                    <a:pt x="3" y="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1673352"/>
            <a:ext cx="6528816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B7381-87CD-4745-84F8-AFE39378CEB0}" type="datetimeFigureOut">
              <a:rPr lang="en-US"/>
              <a:pPr>
                <a:defRPr/>
              </a:pPr>
              <a:t>10/30/17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30D94-B28D-4EF0-94EA-FE3FBEE6A5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801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39900"/>
            <a:ext cx="8228013" cy="46624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986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4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0"/>
            <a:ext cx="78263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8813" y="1371600"/>
            <a:ext cx="78263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22860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8485188" y="6529388"/>
            <a:ext cx="658812" cy="1095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0065CB2-DBD9-41FC-9B81-57FF692B2BCB}" type="datetimeFigureOut">
              <a:rPr lang="en-US"/>
              <a:pPr>
                <a:defRPr/>
              </a:pPr>
              <a:t>10/30/17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4375" y="5943600"/>
            <a:ext cx="6510338" cy="457200"/>
          </a:xfrm>
          <a:prstGeom prst="rect">
            <a:avLst/>
          </a:prstGeom>
        </p:spPr>
        <p:txBody>
          <a:bodyPr vert="horz" lIns="0" tIns="45720" rIns="0" bIns="0" rtlCol="0" anchor="t" anchorCtr="0"/>
          <a:lstStyle>
            <a:lvl1pPr algn="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5188" y="6931025"/>
            <a:ext cx="658812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694CDB-1D6C-40FA-BD80-4C9E6FAE15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5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92150" indent="-2349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78AFFF"/>
        </a:buClr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78AFFF"/>
        </a:buClr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78AFFF"/>
        </a:buClr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78AFFF"/>
        </a:buClr>
        <a:buFont typeface="Arial" charset="0"/>
        <a:buChar char="•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0658" y="1723266"/>
            <a:ext cx="8686800" cy="3414091"/>
          </a:xfrm>
        </p:spPr>
        <p:txBody>
          <a:bodyPr lIns="91440" rIns="91440" anchor="ctr"/>
          <a:lstStyle/>
          <a:p>
            <a:pPr eaLnBrk="1" hangingPunct="1"/>
            <a:r>
              <a:rPr lang="en-US" sz="4000" dirty="0" err="1" smtClean="0">
                <a:cs typeface="Times New Roman" pitchFamily="18" charset="0"/>
              </a:rPr>
              <a:t>Peak_Parser.py</a:t>
            </a:r>
            <a:r>
              <a:rPr lang="en-US" dirty="0" smtClean="0">
                <a:cs typeface="Times New Roman" pitchFamily="18" charset="0"/>
              </a:rPr>
              <a:t/>
            </a:r>
            <a:br>
              <a:rPr lang="en-US" dirty="0" smtClean="0">
                <a:cs typeface="Times New Roman" pitchFamily="18" charset="0"/>
              </a:rPr>
            </a:br>
            <a:r>
              <a:rPr lang="en-US" dirty="0" smtClean="0">
                <a:cs typeface="Times New Roman" pitchFamily="18" charset="0"/>
              </a:rPr>
              <a:t/>
            </a:r>
            <a:br>
              <a:rPr lang="en-US" dirty="0" smtClean="0">
                <a:cs typeface="Times New Roman" pitchFamily="18" charset="0"/>
              </a:rPr>
            </a:br>
            <a:r>
              <a:rPr lang="en-US" dirty="0" smtClean="0">
                <a:cs typeface="Times New Roman" pitchFamily="18" charset="0"/>
              </a:rPr>
              <a:t/>
            </a:r>
            <a:br>
              <a:rPr lang="en-US" dirty="0" smtClean="0">
                <a:cs typeface="Times New Roman" pitchFamily="18" charset="0"/>
              </a:rPr>
            </a:br>
            <a:r>
              <a:rPr lang="en-US" dirty="0">
                <a:cs typeface="Times New Roman" pitchFamily="18" charset="0"/>
              </a:rPr>
              <a:t/>
            </a:r>
            <a:br>
              <a:rPr lang="en-US" dirty="0">
                <a:cs typeface="Times New Roman" pitchFamily="18" charset="0"/>
              </a:rPr>
            </a:br>
            <a:r>
              <a:rPr lang="en-US" dirty="0">
                <a:cs typeface="Times New Roman" pitchFamily="18" charset="0"/>
              </a:rPr>
              <a:t/>
            </a:r>
            <a:br>
              <a:rPr lang="en-US" dirty="0">
                <a:cs typeface="Times New Roman" pitchFamily="18" charset="0"/>
              </a:rPr>
            </a:br>
            <a:r>
              <a:rPr lang="en-US" sz="2000" dirty="0" smtClean="0">
                <a:cs typeface="Times New Roman" pitchFamily="18" charset="0"/>
              </a:rPr>
              <a:t>The Wombats: Nick, Ying, </a:t>
            </a:r>
            <a:r>
              <a:rPr lang="en-US" sz="2000" dirty="0" err="1" smtClean="0">
                <a:cs typeface="Times New Roman" pitchFamily="18" charset="0"/>
              </a:rPr>
              <a:t>Sabriya</a:t>
            </a:r>
            <a:r>
              <a:rPr lang="en-US" sz="2000" dirty="0" smtClean="0">
                <a:cs typeface="Times New Roman" pitchFamily="18" charset="0"/>
              </a:rPr>
              <a:t>, and </a:t>
            </a:r>
            <a:r>
              <a:rPr lang="en-US" sz="2000" dirty="0" err="1" smtClean="0">
                <a:cs typeface="Times New Roman" pitchFamily="18" charset="0"/>
              </a:rPr>
              <a:t>Dimitri</a:t>
            </a:r>
            <a:endParaRPr lang="en-US" sz="2000" dirty="0" smtClean="0">
              <a:cs typeface="Times New Roman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 advTm="147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9891" y="-318910"/>
            <a:ext cx="9482668" cy="1143000"/>
          </a:xfrm>
        </p:spPr>
        <p:txBody>
          <a:bodyPr/>
          <a:lstStyle/>
          <a:p>
            <a:pPr marL="914400" lvl="1" indent="-457200"/>
            <a:r>
              <a:rPr lang="nb-NO" sz="2900" dirty="0" smtClean="0"/>
              <a:t>Part 1: </a:t>
            </a:r>
            <a:r>
              <a:rPr lang="nb-NO" sz="2900" dirty="0" err="1" smtClean="0"/>
              <a:t>Peak_Parser.py</a:t>
            </a:r>
            <a:r>
              <a:rPr lang="nb-NO" sz="2900" dirty="0"/>
              <a:t>  O</a:t>
            </a:r>
            <a:r>
              <a:rPr lang="nb-NO" sz="2900" dirty="0" smtClean="0"/>
              <a:t>utput</a:t>
            </a:r>
            <a:endParaRPr lang="nb-NO" sz="29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916356" y="860778"/>
            <a:ext cx="883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sz="2500" dirty="0" smtClean="0">
              <a:ea typeface="ＭＳ Ｐゴシック" charset="-128"/>
              <a:cs typeface="Times New Roman" pitchFamily="18" charset="0"/>
            </a:endParaRPr>
          </a:p>
        </p:txBody>
      </p:sp>
      <p:pic>
        <p:nvPicPr>
          <p:cNvPr id="3" name="Picture 2" descr="Screen Shot 2017-10-30 at 2.31.5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6" t="15226" r="24845" b="74383"/>
          <a:stretch/>
        </p:blipFill>
        <p:spPr>
          <a:xfrm>
            <a:off x="296332" y="1792111"/>
            <a:ext cx="5997224" cy="747888"/>
          </a:xfrm>
          <a:prstGeom prst="rect">
            <a:avLst/>
          </a:prstGeom>
        </p:spPr>
      </p:pic>
      <p:pic>
        <p:nvPicPr>
          <p:cNvPr id="5" name="Picture 4" descr="Screen Shot 2017-10-30 at 2.33.50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19547" r="25309" b="66461"/>
          <a:stretch/>
        </p:blipFill>
        <p:spPr>
          <a:xfrm>
            <a:off x="296332" y="3259666"/>
            <a:ext cx="6487791" cy="9313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111" y="1270000"/>
            <a:ext cx="35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.</a:t>
            </a:r>
            <a:r>
              <a:rPr lang="en-US" dirty="0" err="1" smtClean="0"/>
              <a:t>gff</a:t>
            </a:r>
            <a:r>
              <a:rPr lang="en-US" dirty="0" smtClean="0"/>
              <a:t> file from Arabidopsis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9955" y="2861734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get the “genes” == </a:t>
            </a:r>
            <a:r>
              <a:rPr lang="en-US" dirty="0" err="1" smtClean="0"/>
              <a:t>genes.gff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8911" y="4439356"/>
            <a:ext cx="784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forward and reverse strand and calculate 1000 kb upstream of TSS</a:t>
            </a:r>
            <a:endParaRPr lang="en-US" dirty="0"/>
          </a:p>
        </p:txBody>
      </p:sp>
      <p:pic>
        <p:nvPicPr>
          <p:cNvPr id="8" name="Picture 7" descr="Screen Shot 2017-10-30 at 2.40.41 P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6447" r="57870" b="79835"/>
          <a:stretch/>
        </p:blipFill>
        <p:spPr>
          <a:xfrm>
            <a:off x="380999" y="4910666"/>
            <a:ext cx="7365992" cy="163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3083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Count number of peaks using </a:t>
            </a:r>
            <a:r>
              <a:rPr lang="en-US" dirty="0" err="1" smtClean="0"/>
              <a:t>BedTools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0508" y="1658243"/>
            <a:ext cx="192999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nb-NO" dirty="0" err="1" smtClean="0">
                <a:solidFill>
                  <a:srgbClr val="000000"/>
                </a:solidFill>
              </a:rPr>
              <a:t>bed_tools_usr.py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3889" y="1622778"/>
            <a:ext cx="5446888" cy="476955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956" y="1618559"/>
            <a:ext cx="3290712" cy="47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86596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Count number of peaks using </a:t>
            </a:r>
            <a:r>
              <a:rPr lang="en-US" dirty="0" err="1" smtClean="0"/>
              <a:t>BedTools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0508" y="1658243"/>
            <a:ext cx="192999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nb-NO" dirty="0" err="1" smtClean="0">
                <a:solidFill>
                  <a:srgbClr val="000000"/>
                </a:solidFill>
              </a:rPr>
              <a:t>bed_tools_usr.py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7-10-30 at 2.49.31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" r="47685" b="82813"/>
          <a:stretch/>
        </p:blipFill>
        <p:spPr>
          <a:xfrm>
            <a:off x="366889" y="2286000"/>
            <a:ext cx="6039555" cy="804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3333" y="2455333"/>
            <a:ext cx="187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Output_intersect</a:t>
            </a:r>
            <a:endParaRPr lang="en-US" dirty="0"/>
          </a:p>
        </p:txBody>
      </p:sp>
      <p:pic>
        <p:nvPicPr>
          <p:cNvPr id="8" name="Picture 7" descr="Screen Shot 2017-10-30 at 2.50.38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8793" r="47376" b="66392"/>
          <a:stretch/>
        </p:blipFill>
        <p:spPr>
          <a:xfrm>
            <a:off x="352777" y="3358444"/>
            <a:ext cx="4797779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8511" y="3609622"/>
            <a:ext cx="277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Filtered_Output_intersect</a:t>
            </a:r>
            <a:endParaRPr lang="en-US" dirty="0"/>
          </a:p>
        </p:txBody>
      </p:sp>
      <p:pic>
        <p:nvPicPr>
          <p:cNvPr id="10" name="Picture 9" descr="Screen Shot 2017-10-30 at 2.51.53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9" t="30041" r="75309" b="28533"/>
          <a:stretch/>
        </p:blipFill>
        <p:spPr>
          <a:xfrm>
            <a:off x="1685735" y="4301719"/>
            <a:ext cx="465668" cy="21307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34578" y="5497688"/>
            <a:ext cx="103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Genelist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992885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Do the peaks in the promoter contain the motif?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0508" y="1658243"/>
            <a:ext cx="181401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</a:t>
            </a:r>
            <a:r>
              <a:rPr lang="nb-NO" dirty="0" err="1" smtClean="0">
                <a:solidFill>
                  <a:srgbClr val="000000"/>
                </a:solidFill>
              </a:rPr>
              <a:t>otif_search.py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rc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99" y="4153876"/>
            <a:ext cx="2652249" cy="993422"/>
          </a:xfrm>
          <a:prstGeom prst="rect">
            <a:avLst/>
          </a:prstGeom>
        </p:spPr>
      </p:pic>
      <p:pic>
        <p:nvPicPr>
          <p:cNvPr id="7" name="Picture 6" descr="logo_rc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95" y="5536765"/>
            <a:ext cx="2636660" cy="12339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3189" y="3792631"/>
            <a:ext cx="77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ABF2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9076" y="5189632"/>
            <a:ext cx="7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TGA5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84887" y="4901982"/>
            <a:ext cx="148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Motif Search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34588" y="1371382"/>
            <a:ext cx="259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Input: </a:t>
            </a:r>
          </a:p>
          <a:p>
            <a:r>
              <a:rPr lang="en-US" dirty="0" smtClean="0"/>
              <a:t>Genome in </a:t>
            </a:r>
            <a:r>
              <a:rPr lang="en-US" dirty="0" err="1" smtClean="0"/>
              <a:t>fasta</a:t>
            </a:r>
            <a:r>
              <a:rPr lang="en-US" dirty="0" smtClean="0"/>
              <a:t> format</a:t>
            </a:r>
          </a:p>
          <a:p>
            <a:r>
              <a:rPr lang="en-US" dirty="0" err="1" smtClean="0"/>
              <a:t>Bedfile</a:t>
            </a:r>
            <a:r>
              <a:rPr lang="en-US" dirty="0" smtClean="0"/>
              <a:t> from part 1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704342" y="2308708"/>
            <a:ext cx="1079043" cy="455984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402385" y="3821203"/>
            <a:ext cx="876325" cy="926643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98912" y="2764475"/>
            <a:ext cx="339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err="1"/>
              <a:t>F</a:t>
            </a:r>
            <a:r>
              <a:rPr lang="en-US" dirty="0" err="1" smtClean="0"/>
              <a:t>asta</a:t>
            </a:r>
            <a:r>
              <a:rPr lang="en-US" dirty="0" smtClean="0"/>
              <a:t> file containing sequence for all </a:t>
            </a:r>
            <a:r>
              <a:rPr lang="en-US" dirty="0" err="1" smtClean="0"/>
              <a:t>Bedfile</a:t>
            </a:r>
            <a:r>
              <a:rPr lang="en-US" dirty="0" smtClean="0"/>
              <a:t> coordinates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989385" y="5275385"/>
            <a:ext cx="1504461" cy="58615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08" y="3741616"/>
            <a:ext cx="2727519" cy="27646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7231" y="3262924"/>
            <a:ext cx="137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Peak Coordinates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54016" y="3259016"/>
            <a:ext cx="137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Position of Motif Instance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8345618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4: Could we associate the presence of these peaks with gene expression?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3970" y="3084551"/>
            <a:ext cx="181401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</a:t>
            </a:r>
            <a:r>
              <a:rPr lang="nb-NO" dirty="0" err="1" smtClean="0">
                <a:solidFill>
                  <a:srgbClr val="000000"/>
                </a:solidFill>
              </a:rPr>
              <a:t>otif_search.py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57231" y="1693768"/>
            <a:ext cx="2119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Input: </a:t>
            </a:r>
          </a:p>
          <a:p>
            <a:r>
              <a:rPr lang="en-US" dirty="0" smtClean="0"/>
              <a:t>Gene </a:t>
            </a:r>
            <a:r>
              <a:rPr lang="en-US" dirty="0" smtClean="0"/>
              <a:t>list &amp; </a:t>
            </a:r>
            <a:r>
              <a:rPr lang="en-US" dirty="0" err="1" smtClean="0"/>
              <a:t>DESeq</a:t>
            </a:r>
            <a:r>
              <a:rPr lang="en-US" dirty="0"/>
              <a:t> </a:t>
            </a:r>
            <a:r>
              <a:rPr lang="en-US" dirty="0" smtClean="0"/>
              <a:t>Expression file</a:t>
            </a:r>
            <a:endParaRPr lang="en-US" dirty="0"/>
          </a:p>
        </p:txBody>
      </p:sp>
      <p:pic>
        <p:nvPicPr>
          <p:cNvPr id="3" name="Picture 2" descr="Screen Shot 2017-10-30 at 3.33.5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63" y="2901460"/>
            <a:ext cx="3763498" cy="3598245"/>
          </a:xfrm>
          <a:prstGeom prst="rect">
            <a:avLst/>
          </a:prstGeom>
        </p:spPr>
      </p:pic>
      <p:pic>
        <p:nvPicPr>
          <p:cNvPr id="4" name="Picture 3" descr="Screen Shot 2017-10-30 at 3.40.4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81" y="2696306"/>
            <a:ext cx="1712166" cy="3973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42001" y="1621475"/>
            <a:ext cx="2891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Output: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Log2 </a:t>
            </a:r>
            <a:r>
              <a:rPr lang="en-US" dirty="0" smtClean="0"/>
              <a:t>Fold-change</a:t>
            </a:r>
          </a:p>
          <a:p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30986" y="4477644"/>
            <a:ext cx="1968320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Bed</a:t>
            </a:r>
            <a:r>
              <a:rPr lang="nb-NO" dirty="0" err="1" smtClean="0">
                <a:solidFill>
                  <a:srgbClr val="000000"/>
                </a:solidFill>
              </a:rPr>
              <a:t>file_parser.py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90019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89466"/>
            <a:ext cx="8228013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134600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4308" y="5773615"/>
            <a:ext cx="827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identified expression patterns for 230 genes regulated by the presence of </a:t>
            </a:r>
            <a:r>
              <a:rPr lang="tr-TR" dirty="0" smtClean="0"/>
              <a:t>ABF2 </a:t>
            </a:r>
            <a:r>
              <a:rPr lang="tr-TR" dirty="0" err="1" smtClean="0"/>
              <a:t>or</a:t>
            </a:r>
            <a:r>
              <a:rPr lang="tr-TR" dirty="0" smtClean="0"/>
              <a:t> TGA5</a:t>
            </a:r>
            <a:r>
              <a:rPr lang="en-US" dirty="0" smtClean="0"/>
              <a:t> in the </a:t>
            </a:r>
            <a:r>
              <a:rPr lang="en-US" smtClean="0"/>
              <a:t>gene</a:t>
            </a:r>
            <a:r>
              <a:rPr lang="en-US"/>
              <a:t> </a:t>
            </a:r>
            <a:r>
              <a:rPr lang="en-US" smtClean="0"/>
              <a:t>promoter.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1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956" y="952538"/>
            <a:ext cx="81231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Using GFF file to annotate the bed files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Extract nucleotide sequence from 2 positions</a:t>
            </a:r>
          </a:p>
          <a:p>
            <a:r>
              <a:rPr lang="nb-NO" sz="2000" dirty="0" smtClean="0">
                <a:solidFill>
                  <a:schemeClr val="tx2"/>
                </a:solidFill>
              </a:rPr>
              <a:t>.</a:t>
            </a:r>
          </a:p>
          <a:p>
            <a:r>
              <a:rPr lang="nb-NO" sz="2000" dirty="0" err="1" smtClean="0">
                <a:solidFill>
                  <a:schemeClr val="tx2"/>
                </a:solidFill>
              </a:rPr>
              <a:t>Compare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control</a:t>
            </a:r>
            <a:r>
              <a:rPr lang="nb-NO" sz="2000" dirty="0" smtClean="0">
                <a:solidFill>
                  <a:schemeClr val="tx2"/>
                </a:solidFill>
              </a:rPr>
              <a:t> vs. </a:t>
            </a:r>
            <a:r>
              <a:rPr lang="en-US" sz="2000" dirty="0" smtClean="0">
                <a:solidFill>
                  <a:schemeClr val="tx2"/>
                </a:solidFill>
              </a:rPr>
              <a:t>T</a:t>
            </a:r>
            <a:r>
              <a:rPr lang="nb-NO" sz="2000" dirty="0" err="1" smtClean="0">
                <a:solidFill>
                  <a:schemeClr val="tx2"/>
                </a:solidFill>
              </a:rPr>
              <a:t>reatment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groups</a:t>
            </a:r>
            <a:endParaRPr lang="nb-NO" sz="2000" dirty="0" smtClean="0">
              <a:solidFill>
                <a:schemeClr val="tx2"/>
              </a:solidFill>
            </a:endParaRPr>
          </a:p>
          <a:p>
            <a:endParaRPr lang="nb-NO" sz="2000" dirty="0">
              <a:solidFill>
                <a:schemeClr val="tx2"/>
              </a:solidFill>
            </a:endParaRPr>
          </a:p>
          <a:p>
            <a:r>
              <a:rPr lang="nb-NO" sz="2000" dirty="0" err="1" smtClean="0">
                <a:solidFill>
                  <a:schemeClr val="tx2"/>
                </a:solidFill>
              </a:rPr>
              <a:t>Compare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distance</a:t>
            </a:r>
            <a:r>
              <a:rPr lang="nb-NO" sz="2000" dirty="0" smtClean="0">
                <a:solidFill>
                  <a:schemeClr val="tx2"/>
                </a:solidFill>
              </a:rPr>
              <a:t>, </a:t>
            </a:r>
            <a:r>
              <a:rPr lang="nb-NO" sz="2000" dirty="0" err="1" smtClean="0">
                <a:solidFill>
                  <a:schemeClr val="tx2"/>
                </a:solidFill>
              </a:rPr>
              <a:t>width</a:t>
            </a:r>
            <a:r>
              <a:rPr lang="nb-NO" sz="2000" dirty="0" smtClean="0">
                <a:solidFill>
                  <a:schemeClr val="tx2"/>
                </a:solidFill>
              </a:rPr>
              <a:t>, and </a:t>
            </a:r>
            <a:r>
              <a:rPr lang="nb-NO" sz="2000" dirty="0" err="1" smtClean="0">
                <a:solidFill>
                  <a:schemeClr val="tx2"/>
                </a:solidFill>
              </a:rPr>
              <a:t>peak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intensity</a:t>
            </a:r>
            <a:endParaRPr lang="nb-NO" sz="2000" dirty="0">
              <a:solidFill>
                <a:schemeClr val="tx2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nb-NO" sz="2000" dirty="0">
              <a:solidFill>
                <a:schemeClr val="tx2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6808" y="0"/>
            <a:ext cx="8839200" cy="990600"/>
          </a:xfrm>
        </p:spPr>
        <p:txBody>
          <a:bodyPr lIns="91440" rIns="91440" anchor="ctr"/>
          <a:lstStyle/>
          <a:p>
            <a:pPr eaLnBrk="1" hangingPunct="1"/>
            <a:r>
              <a:rPr lang="nb-NO" dirty="0" smtClean="0"/>
              <a:t>Applications</a:t>
            </a:r>
            <a:endParaRPr lang="en-US" dirty="0" smtClean="0">
              <a:ea typeface="ＭＳ Ｐゴシック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82319"/>
      </p:ext>
    </p:extLst>
  </p:cSld>
  <p:clrMapOvr>
    <a:masterClrMapping/>
  </p:clrMapOvr>
  <p:transition xmlns:p14="http://schemas.microsoft.com/office/powerpoint/2010/main" advTm="1479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2778" y="1220649"/>
            <a:ext cx="498122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000" dirty="0" smtClean="0">
              <a:solidFill>
                <a:schemeClr val="tx2"/>
              </a:solidFill>
            </a:endParaRPr>
          </a:p>
          <a:p>
            <a:pPr lvl="1" algn="ctr"/>
            <a:r>
              <a:rPr lang="en-US" sz="2000" i="1" dirty="0" smtClean="0">
                <a:solidFill>
                  <a:schemeClr val="tx2"/>
                </a:solidFill>
              </a:rPr>
              <a:t>Arabidopsis thaliana </a:t>
            </a:r>
          </a:p>
          <a:p>
            <a:pPr lvl="1"/>
            <a:endParaRPr lang="en-US" sz="2000" dirty="0" smtClean="0">
              <a:solidFill>
                <a:schemeClr val="tx2"/>
              </a:solidFill>
            </a:endParaRPr>
          </a:p>
          <a:p>
            <a:pPr lvl="1" algn="ctr"/>
            <a:r>
              <a:rPr lang="en-US" sz="2000" dirty="0" smtClean="0">
                <a:solidFill>
                  <a:schemeClr val="tx2"/>
                </a:solidFill>
              </a:rPr>
              <a:t>Transcription </a:t>
            </a:r>
            <a:r>
              <a:rPr lang="en-US" sz="2000" dirty="0">
                <a:solidFill>
                  <a:schemeClr val="tx2"/>
                </a:solidFill>
              </a:rPr>
              <a:t>factors 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 algn="ctr"/>
            <a:endParaRPr lang="en-US" sz="2000" dirty="0">
              <a:solidFill>
                <a:schemeClr val="tx2"/>
              </a:solidFill>
            </a:endParaRPr>
          </a:p>
          <a:p>
            <a:pPr lvl="1" algn="ctr"/>
            <a:r>
              <a:rPr lang="en-US" sz="2000" dirty="0" smtClean="0">
                <a:solidFill>
                  <a:schemeClr val="tx2"/>
                </a:solidFill>
              </a:rPr>
              <a:t>ABF2: </a:t>
            </a:r>
            <a:r>
              <a:rPr lang="en-US" sz="2000" dirty="0" err="1" smtClean="0">
                <a:solidFill>
                  <a:schemeClr val="tx2"/>
                </a:solidFill>
              </a:rPr>
              <a:t>bZip</a:t>
            </a:r>
            <a:r>
              <a:rPr lang="en-US" sz="2000" dirty="0" smtClean="0">
                <a:solidFill>
                  <a:schemeClr val="tx2"/>
                </a:solidFill>
              </a:rPr>
              <a:t> transcription factor that binds to (ABA) responsive element (ABRE) to activate </a:t>
            </a:r>
            <a:r>
              <a:rPr lang="en-US" sz="2000" dirty="0" err="1" smtClean="0">
                <a:solidFill>
                  <a:schemeClr val="tx2"/>
                </a:solidFill>
              </a:rPr>
              <a:t>abscisic</a:t>
            </a:r>
            <a:r>
              <a:rPr lang="en-US" sz="2000" dirty="0" smtClean="0">
                <a:solidFill>
                  <a:schemeClr val="tx2"/>
                </a:solidFill>
              </a:rPr>
              <a:t> acid responsive genes</a:t>
            </a:r>
          </a:p>
          <a:p>
            <a:pPr lvl="1" algn="ctr"/>
            <a:endParaRPr lang="en-US" sz="2000" dirty="0">
              <a:solidFill>
                <a:schemeClr val="tx2"/>
              </a:solidFill>
            </a:endParaRPr>
          </a:p>
          <a:p>
            <a:pPr lvl="1" algn="ctr"/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 algn="ctr"/>
            <a:endParaRPr lang="en-US" sz="2000" dirty="0">
              <a:solidFill>
                <a:schemeClr val="tx2"/>
              </a:solidFill>
            </a:endParaRPr>
          </a:p>
          <a:p>
            <a:pPr lvl="1" algn="ctr"/>
            <a:r>
              <a:rPr lang="en-US" sz="2000" dirty="0" smtClean="0">
                <a:solidFill>
                  <a:schemeClr val="tx2"/>
                </a:solidFill>
              </a:rPr>
              <a:t>TGA5: </a:t>
            </a:r>
            <a:r>
              <a:rPr lang="en-US" sz="2000" dirty="0" err="1" smtClean="0">
                <a:solidFill>
                  <a:schemeClr val="tx2"/>
                </a:solidFill>
              </a:rPr>
              <a:t>bZip</a:t>
            </a:r>
            <a:r>
              <a:rPr lang="en-US" sz="2000" dirty="0" smtClean="0">
                <a:solidFill>
                  <a:schemeClr val="tx2"/>
                </a:solidFill>
              </a:rPr>
              <a:t> transcription factor that binds to OCS-element to activate salicylic acid responsive genes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endParaRPr lang="en-US" sz="2000" dirty="0" smtClean="0">
              <a:solidFill>
                <a:schemeClr val="tx2"/>
              </a:solidFill>
            </a:endParaRPr>
          </a:p>
          <a:p>
            <a:pPr lvl="1"/>
            <a:endParaRPr lang="en-US" sz="2000" dirty="0" smtClean="0">
              <a:solidFill>
                <a:schemeClr val="tx2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nb-NO" sz="2000" dirty="0">
              <a:solidFill>
                <a:schemeClr val="tx2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nb-NO" sz="2000" dirty="0">
              <a:solidFill>
                <a:schemeClr val="tx2"/>
              </a:solidFill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6808" y="0"/>
            <a:ext cx="8839200" cy="990600"/>
          </a:xfrm>
        </p:spPr>
        <p:txBody>
          <a:bodyPr lIns="91440" rIns="91440" anchor="ctr"/>
          <a:lstStyle/>
          <a:p>
            <a:r>
              <a:rPr lang="nb-NO" dirty="0" err="1" smtClean="0"/>
              <a:t>What</a:t>
            </a:r>
            <a:r>
              <a:rPr lang="nb-NO" dirty="0" smtClean="0"/>
              <a:t> is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difference</a:t>
            </a:r>
            <a:r>
              <a:rPr lang="nb-NO" dirty="0" smtClean="0"/>
              <a:t> in DNA binding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two</a:t>
            </a:r>
            <a:r>
              <a:rPr lang="nb-NO" dirty="0" smtClean="0"/>
              <a:t> </a:t>
            </a:r>
            <a:r>
              <a:rPr lang="nb-NO" dirty="0" err="1" smtClean="0"/>
              <a:t>Arabidopsis</a:t>
            </a:r>
            <a:r>
              <a:rPr lang="nb-NO" dirty="0" smtClean="0"/>
              <a:t> </a:t>
            </a:r>
            <a:r>
              <a:rPr lang="nb-NO" dirty="0" err="1" smtClean="0"/>
              <a:t>transcription</a:t>
            </a:r>
            <a:r>
              <a:rPr lang="nb-NO" dirty="0" smtClean="0"/>
              <a:t> </a:t>
            </a:r>
            <a:r>
              <a:rPr lang="nb-NO" dirty="0" err="1" smtClean="0"/>
              <a:t>factors</a:t>
            </a:r>
            <a:r>
              <a:rPr lang="nb-NO" dirty="0" smtClean="0"/>
              <a:t>? 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2" y="1382889"/>
            <a:ext cx="38100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889" y="5432778"/>
            <a:ext cx="395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https://jow39.wordpress.com/2014/03/24/</a:t>
            </a:r>
            <a:r>
              <a:rPr lang="en-US" dirty="0" err="1"/>
              <a:t>arabidopsis</a:t>
            </a:r>
            <a:r>
              <a:rPr lang="en-US" dirty="0"/>
              <a:t>-thaliana/</a:t>
            </a:r>
          </a:p>
        </p:txBody>
      </p:sp>
    </p:spTree>
    <p:extLst>
      <p:ext uri="{BB962C8B-B14F-4D97-AF65-F5344CB8AC3E}">
        <p14:creationId xmlns:p14="http://schemas.microsoft.com/office/powerpoint/2010/main" val="2340484083"/>
      </p:ext>
    </p:extLst>
  </p:cSld>
  <p:clrMapOvr>
    <a:masterClrMapping/>
  </p:clrMapOvr>
  <p:transition xmlns:p14="http://schemas.microsoft.com/office/powerpoint/2010/main" advTm="1479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analysis can be applied to any high- throughput assay that profiles transcription factor binding sites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522110" y="1848556"/>
            <a:ext cx="79304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ChIP-Seq</a:t>
            </a:r>
            <a:r>
              <a:rPr lang="en-US" dirty="0" smtClean="0"/>
              <a:t>: Chromatin </a:t>
            </a:r>
            <a:r>
              <a:rPr lang="en-US" dirty="0" err="1" smtClean="0"/>
              <a:t>immunoprecipitation</a:t>
            </a:r>
            <a:r>
              <a:rPr lang="en-US" dirty="0" smtClean="0"/>
              <a:t> and sequencing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DAP-</a:t>
            </a:r>
            <a:r>
              <a:rPr lang="en-US" dirty="0" err="1" smtClean="0"/>
              <a:t>Seq</a:t>
            </a:r>
            <a:r>
              <a:rPr lang="en-US" dirty="0" smtClean="0"/>
              <a:t>:  DNA Affinity purification and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6375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79" y="1185334"/>
            <a:ext cx="8551742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6808" y="0"/>
            <a:ext cx="8839200" cy="990600"/>
          </a:xfrm>
        </p:spPr>
        <p:txBody>
          <a:bodyPr lIns="91440" rIns="91440" anchor="ctr"/>
          <a:lstStyle/>
          <a:p>
            <a:pPr eaLnBrk="1" hangingPunct="1"/>
            <a:r>
              <a:rPr lang="en-US" sz="3000" dirty="0" err="1" smtClean="0">
                <a:ea typeface="ＭＳ Ｐゴシック" charset="-128"/>
                <a:cs typeface="Times New Roman" pitchFamily="18" charset="0"/>
              </a:rPr>
              <a:t>ChIP-Seq</a:t>
            </a:r>
            <a:r>
              <a:rPr lang="en-US" sz="3000" dirty="0" smtClean="0">
                <a:ea typeface="ＭＳ Ｐゴシック" charset="-128"/>
                <a:cs typeface="Times New Roman" pitchFamily="18" charset="0"/>
              </a:rPr>
              <a:t> to investigate chromatin occupancy</a:t>
            </a:r>
            <a:br>
              <a:rPr lang="en-US" sz="3000" dirty="0" smtClean="0">
                <a:ea typeface="ＭＳ Ｐゴシック" charset="-128"/>
                <a:cs typeface="Times New Roman" pitchFamily="18" charset="0"/>
              </a:rPr>
            </a:br>
            <a:r>
              <a:rPr lang="is-IS" sz="3000" dirty="0" smtClean="0">
                <a:ea typeface="ＭＳ Ｐゴシック" charset="-128"/>
                <a:cs typeface="Times New Roman" pitchFamily="18" charset="0"/>
              </a:rPr>
              <a:t>…</a:t>
            </a:r>
            <a:r>
              <a:rPr lang="en-US" sz="3000" dirty="0" smtClean="0">
                <a:ea typeface="ＭＳ Ｐゴシック" charset="-128"/>
                <a:cs typeface="Times New Roman" pitchFamily="18" charset="0"/>
              </a:rPr>
              <a:t>But this assay is difficult for non-model species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256249"/>
      </p:ext>
    </p:extLst>
  </p:cSld>
  <p:clrMapOvr>
    <a:masterClrMapping/>
  </p:clrMapOvr>
  <p:transition xmlns:p14="http://schemas.microsoft.com/office/powerpoint/2010/main" advTm="662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6808" y="0"/>
            <a:ext cx="8839200" cy="990600"/>
          </a:xfrm>
        </p:spPr>
        <p:txBody>
          <a:bodyPr lIns="91440" rIns="91440" anchor="ctr"/>
          <a:lstStyle/>
          <a:p>
            <a:pPr eaLnBrk="1" hangingPunct="1"/>
            <a:r>
              <a:rPr lang="en-US" dirty="0" smtClean="0">
                <a:ea typeface="ＭＳ Ｐゴシック" charset="-128"/>
                <a:cs typeface="Times New Roman" pitchFamily="18" charset="0"/>
              </a:rPr>
              <a:t>DAP-</a:t>
            </a:r>
            <a:r>
              <a:rPr lang="en-US" dirty="0" err="1" smtClean="0">
                <a:ea typeface="ＭＳ Ｐゴシック" charset="-128"/>
                <a:cs typeface="Times New Roman" pitchFamily="18" charset="0"/>
              </a:rPr>
              <a:t>Seq</a:t>
            </a:r>
            <a:r>
              <a:rPr lang="en-US" dirty="0" smtClean="0">
                <a:ea typeface="ＭＳ Ｐゴシック" charset="-128"/>
                <a:cs typeface="Times New Roman" pitchFamily="18" charset="0"/>
              </a:rPr>
              <a:t> is an assay to profile transcription factor binding sites in </a:t>
            </a:r>
            <a:r>
              <a:rPr lang="en-US" dirty="0" err="1" smtClean="0">
                <a:ea typeface="ＭＳ Ｐゴシック" charset="-128"/>
                <a:cs typeface="Times New Roman" pitchFamily="18" charset="0"/>
              </a:rPr>
              <a:t>vito</a:t>
            </a:r>
            <a:endParaRPr lang="en-US" dirty="0" smtClean="0">
              <a:ea typeface="ＭＳ Ｐゴシック" charset="-128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2556" y="1114778"/>
            <a:ext cx="7676444" cy="543277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378" y="1378286"/>
            <a:ext cx="5627511" cy="50422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9016617"/>
      </p:ext>
    </p:extLst>
  </p:cSld>
  <p:clrMapOvr>
    <a:masterClrMapping/>
  </p:clrMapOvr>
  <p:transition xmlns:p14="http://schemas.microsoft.com/office/powerpoint/2010/main" advTm="662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PROJECT </a:t>
            </a:r>
            <a:r>
              <a:rPr lang="nb-NO" dirty="0" smtClean="0"/>
              <a:t>Questions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799" y="1895160"/>
            <a:ext cx="859286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2"/>
                </a:solidFill>
              </a:rPr>
              <a:t>Within 1kb upstream of </a:t>
            </a:r>
            <a:r>
              <a:rPr lang="en-US" sz="2500" dirty="0" smtClean="0">
                <a:solidFill>
                  <a:schemeClr val="tx2"/>
                </a:solidFill>
              </a:rPr>
              <a:t>gene = “promoter”</a:t>
            </a:r>
          </a:p>
          <a:p>
            <a:pPr marL="457200" indent="-457200">
              <a:buAutoNum type="arabicPeriod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W</a:t>
            </a:r>
            <a:r>
              <a:rPr lang="en-US" sz="2000" dirty="0" smtClean="0">
                <a:solidFill>
                  <a:schemeClr val="tx2"/>
                </a:solidFill>
              </a:rPr>
              <a:t>hat genes are associated with ABF2 and TGA5 binding sites?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tx2"/>
                </a:solidFill>
              </a:rPr>
              <a:t>How many peaks are being bound by ABF2 and TGA5?</a:t>
            </a:r>
          </a:p>
          <a:p>
            <a:pPr marL="457200" indent="-457200">
              <a:buAutoNum type="arabicPeriod"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tx2"/>
                </a:solidFill>
              </a:rPr>
              <a:t>What peaks contain a TF specific motif?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solidFill>
                  <a:schemeClr val="tx2"/>
                </a:solidFill>
              </a:rPr>
              <a:t>How can we use this refined gene list for downstream transcription analysis? 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49530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845" y="825538"/>
            <a:ext cx="8123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dirty="0" smtClean="0">
                <a:solidFill>
                  <a:schemeClr val="tx2"/>
                </a:solidFill>
              </a:rPr>
              <a:t>Parse through input files</a:t>
            </a:r>
          </a:p>
          <a:p>
            <a:pPr lvl="1" algn="ctr"/>
            <a:endParaRPr lang="en-US" sz="2000" dirty="0">
              <a:solidFill>
                <a:schemeClr val="tx2"/>
              </a:solidFill>
            </a:endParaRPr>
          </a:p>
          <a:p>
            <a:pPr marL="800100" lvl="1" indent="-342900" algn="ctr">
              <a:buFontTx/>
              <a:buChar char="-"/>
            </a:pPr>
            <a:r>
              <a:rPr lang="en-US" sz="2000" dirty="0" smtClean="0">
                <a:solidFill>
                  <a:schemeClr val="tx2"/>
                </a:solidFill>
              </a:rPr>
              <a:t>Bed file</a:t>
            </a:r>
          </a:p>
          <a:p>
            <a:pPr marL="800100" lvl="1" indent="-342900" algn="ctr">
              <a:buFontTx/>
              <a:buChar char="-"/>
            </a:pPr>
            <a:r>
              <a:rPr lang="en-US" sz="2000" dirty="0" smtClean="0">
                <a:solidFill>
                  <a:schemeClr val="tx2"/>
                </a:solidFill>
              </a:rPr>
              <a:t>GFF file</a:t>
            </a:r>
          </a:p>
          <a:p>
            <a:pPr marL="800100" lvl="1" indent="-342900" algn="ctr">
              <a:buFontTx/>
              <a:buChar char="-"/>
            </a:pPr>
            <a:r>
              <a:rPr lang="en-US" sz="2000" dirty="0" err="1" smtClean="0">
                <a:solidFill>
                  <a:schemeClr val="tx2"/>
                </a:solidFill>
              </a:rPr>
              <a:t>Fasta</a:t>
            </a:r>
            <a:r>
              <a:rPr lang="en-US" sz="2000" dirty="0" smtClean="0">
                <a:solidFill>
                  <a:schemeClr val="tx2"/>
                </a:solidFill>
              </a:rPr>
              <a:t> file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6808" y="0"/>
            <a:ext cx="8839200" cy="990600"/>
          </a:xfrm>
        </p:spPr>
        <p:txBody>
          <a:bodyPr lIns="91440" rIns="91440" anchor="ctr"/>
          <a:lstStyle/>
          <a:p>
            <a:r>
              <a:rPr lang="nb-NO" dirty="0"/>
              <a:t>PROJECT GOALS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681111" y="2001519"/>
            <a:ext cx="957299" cy="453814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4623" y="2597897"/>
            <a:ext cx="64939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err="1" smtClean="0">
                <a:solidFill>
                  <a:schemeClr val="tx2"/>
                </a:solidFill>
              </a:rPr>
              <a:t>Bedtools</a:t>
            </a:r>
            <a:r>
              <a:rPr lang="en-US" sz="2500" dirty="0" smtClean="0">
                <a:solidFill>
                  <a:schemeClr val="tx2"/>
                </a:solidFill>
              </a:rPr>
              <a:t> (intersect)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534921" y="3212254"/>
            <a:ext cx="1162190" cy="301413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32579" y="2961963"/>
            <a:ext cx="6493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err="1" smtClean="0">
                <a:solidFill>
                  <a:schemeClr val="tx2"/>
                </a:solidFill>
              </a:rPr>
              <a:t>Bedtools</a:t>
            </a:r>
            <a:r>
              <a:rPr lang="en-US" sz="2500" dirty="0" smtClean="0">
                <a:solidFill>
                  <a:schemeClr val="tx2"/>
                </a:solidFill>
              </a:rPr>
              <a:t> (</a:t>
            </a:r>
            <a:r>
              <a:rPr lang="en-US" sz="2500" dirty="0" err="1" smtClean="0">
                <a:solidFill>
                  <a:schemeClr val="tx2"/>
                </a:solidFill>
              </a:rPr>
              <a:t>fastafrombed</a:t>
            </a:r>
            <a:r>
              <a:rPr lang="en-US" sz="2500" dirty="0" smtClean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2500" dirty="0" err="1" smtClean="0">
                <a:solidFill>
                  <a:schemeClr val="tx2"/>
                </a:solidFill>
              </a:rPr>
              <a:t>Biopython</a:t>
            </a:r>
            <a:r>
              <a:rPr lang="en-US" sz="2500" dirty="0" smtClean="0">
                <a:solidFill>
                  <a:schemeClr val="tx2"/>
                </a:solidFill>
              </a:rPr>
              <a:t> (</a:t>
            </a:r>
            <a:r>
              <a:rPr lang="en-US" sz="2500" dirty="0" err="1" smtClean="0">
                <a:solidFill>
                  <a:schemeClr val="tx2"/>
                </a:solidFill>
              </a:rPr>
              <a:t>bio.seq</a:t>
            </a:r>
            <a:r>
              <a:rPr lang="en-US" sz="2500" dirty="0" smtClean="0">
                <a:solidFill>
                  <a:schemeClr val="tx2"/>
                </a:solidFill>
              </a:rPr>
              <a:t>) (motif caller)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6645" y="4751253"/>
            <a:ext cx="6493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500" dirty="0" smtClean="0">
                <a:solidFill>
                  <a:schemeClr val="tx2"/>
                </a:solidFill>
              </a:rPr>
              <a:t>Expression files from</a:t>
            </a:r>
          </a:p>
          <a:p>
            <a:pPr lvl="1"/>
            <a:r>
              <a:rPr lang="en-US" sz="2500" dirty="0" smtClean="0">
                <a:solidFill>
                  <a:schemeClr val="tx2"/>
                </a:solidFill>
              </a:rPr>
              <a:t>RNA-</a:t>
            </a:r>
            <a:r>
              <a:rPr lang="en-US" sz="2500" dirty="0" err="1" smtClean="0">
                <a:solidFill>
                  <a:schemeClr val="tx2"/>
                </a:solidFill>
              </a:rPr>
              <a:t>Seq</a:t>
            </a:r>
            <a:r>
              <a:rPr lang="en-US" sz="2500" dirty="0" smtClean="0">
                <a:solidFill>
                  <a:schemeClr val="tx2"/>
                </a:solidFill>
              </a:rPr>
              <a:t> data</a:t>
            </a:r>
          </a:p>
          <a:p>
            <a:pPr lvl="1"/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156766" y="3943210"/>
            <a:ext cx="22012" cy="671123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160889" y="4995333"/>
            <a:ext cx="1199444" cy="42334"/>
          </a:xfrm>
          <a:prstGeom prst="line">
            <a:avLst/>
          </a:prstGeom>
          <a:ln w="57150" cmpd="sng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4466208"/>
            <a:ext cx="2892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tx2"/>
                </a:solidFill>
              </a:rPr>
              <a:t>Obtain gene list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</a:t>
            </a:r>
            <a:r>
              <a:rPr lang="en-US" sz="2000" dirty="0" smtClean="0">
                <a:solidFill>
                  <a:schemeClr val="tx2"/>
                </a:solidFill>
              </a:rPr>
              <a:t>o validate experimentally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84228"/>
      </p:ext>
    </p:extLst>
  </p:cSld>
  <p:clrMapOvr>
    <a:masterClrMapping/>
  </p:clrMapOvr>
  <p:transition xmlns:p14="http://schemas.microsoft.com/office/powerpoint/2010/main" advTm="1479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66" y="-304799"/>
            <a:ext cx="8228013" cy="1143000"/>
          </a:xfrm>
        </p:spPr>
        <p:txBody>
          <a:bodyPr/>
          <a:lstStyle/>
          <a:p>
            <a:r>
              <a:rPr lang="nb-NO" dirty="0" smtClean="0"/>
              <a:t>Part 1: </a:t>
            </a:r>
            <a:r>
              <a:rPr lang="nb-NO" dirty="0" err="1" smtClean="0"/>
              <a:t>Peak_Parser.py</a:t>
            </a:r>
            <a:r>
              <a:rPr lang="nb-NO" dirty="0"/>
              <a:t>  </a:t>
            </a:r>
            <a:r>
              <a:rPr lang="nb-NO" dirty="0" smtClean="0"/>
              <a:t>file format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916356" y="860778"/>
            <a:ext cx="883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sz="2500" dirty="0" smtClean="0">
              <a:ea typeface="ＭＳ Ｐゴシック" charset="-128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6332" y="1784426"/>
            <a:ext cx="8393692" cy="2110239"/>
            <a:chOff x="284641" y="2518205"/>
            <a:chExt cx="8035160" cy="1828230"/>
          </a:xfrm>
        </p:grpSpPr>
        <p:grpSp>
          <p:nvGrpSpPr>
            <p:cNvPr id="9" name="Group 8"/>
            <p:cNvGrpSpPr/>
            <p:nvPr/>
          </p:nvGrpSpPr>
          <p:grpSpPr>
            <a:xfrm>
              <a:off x="284641" y="2518205"/>
              <a:ext cx="8035160" cy="1828230"/>
              <a:chOff x="284641" y="2518205"/>
              <a:chExt cx="8035160" cy="182823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-10677" t="10546" r="-4966" b="75741"/>
              <a:stretch/>
            </p:blipFill>
            <p:spPr>
              <a:xfrm>
                <a:off x="284641" y="2518205"/>
                <a:ext cx="8031945" cy="384078"/>
              </a:xfrm>
              <a:prstGeom prst="rect">
                <a:avLst/>
              </a:prstGeom>
              <a:solidFill>
                <a:schemeClr val="tx1"/>
              </a:solidFill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-995" t="-12243" r="-1055" b="-6092"/>
              <a:stretch/>
            </p:blipFill>
            <p:spPr>
              <a:xfrm>
                <a:off x="284652" y="2887307"/>
                <a:ext cx="8035149" cy="1459128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6211" y="2523067"/>
              <a:ext cx="177800" cy="4572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t="77876" r="7115"/>
          <a:stretch/>
        </p:blipFill>
        <p:spPr>
          <a:xfrm>
            <a:off x="296334" y="4797779"/>
            <a:ext cx="8424333" cy="8899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3999" y="4305281"/>
            <a:ext cx="8650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>
                <a:ea typeface="ＭＳ Ｐゴシック" charset="-128"/>
                <a:cs typeface="Times New Roman" pitchFamily="18" charset="0"/>
              </a:rPr>
              <a:t>Bedfiles</a:t>
            </a:r>
            <a:r>
              <a:rPr lang="en-US" dirty="0">
                <a:ea typeface="ＭＳ Ｐゴシック" charset="-128"/>
                <a:cs typeface="Times New Roman" pitchFamily="18" charset="0"/>
              </a:rPr>
              <a:t> hold peak position information for each experiment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2221" y="1398392"/>
            <a:ext cx="7281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Times New Roman" pitchFamily="18" charset="0"/>
              </a:rPr>
              <a:t>GFF file holds gene model information for the genome</a:t>
            </a:r>
          </a:p>
        </p:txBody>
      </p:sp>
    </p:spTree>
    <p:extLst>
      <p:ext uri="{BB962C8B-B14F-4D97-AF65-F5344CB8AC3E}">
        <p14:creationId xmlns:p14="http://schemas.microsoft.com/office/powerpoint/2010/main" val="4102297252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9891" y="-318910"/>
            <a:ext cx="9482668" cy="1143000"/>
          </a:xfrm>
        </p:spPr>
        <p:txBody>
          <a:bodyPr/>
          <a:lstStyle/>
          <a:p>
            <a:pPr marL="914400" lvl="1" indent="-457200"/>
            <a:r>
              <a:rPr lang="nb-NO" sz="2900" dirty="0" smtClean="0"/>
              <a:t>Part 1: </a:t>
            </a:r>
            <a:r>
              <a:rPr lang="nb-NO" sz="2900" dirty="0" err="1" smtClean="0"/>
              <a:t>Peak_Parser.py</a:t>
            </a:r>
            <a:r>
              <a:rPr lang="nb-NO" sz="2900" dirty="0"/>
              <a:t>  </a:t>
            </a:r>
            <a:r>
              <a:rPr lang="nb-NO" sz="2900" dirty="0" err="1" smtClean="0"/>
              <a:t>two</a:t>
            </a:r>
            <a:r>
              <a:rPr lang="nb-NO" sz="2900" dirty="0" smtClean="0"/>
              <a:t> </a:t>
            </a:r>
            <a:r>
              <a:rPr lang="nb-NO" sz="2900" dirty="0" err="1" smtClean="0"/>
              <a:t>ways</a:t>
            </a:r>
            <a:r>
              <a:rPr lang="nb-NO" sz="2900" dirty="0" smtClean="0"/>
              <a:t> to </a:t>
            </a:r>
            <a:r>
              <a:rPr lang="nb-NO" sz="2900" dirty="0" err="1" smtClean="0"/>
              <a:t>Parse</a:t>
            </a:r>
            <a:r>
              <a:rPr lang="nb-NO" sz="2900" dirty="0" smtClean="0"/>
              <a:t> </a:t>
            </a:r>
            <a:r>
              <a:rPr lang="nb-NO" sz="2900" dirty="0"/>
              <a:t>data files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916356" y="860778"/>
            <a:ext cx="883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endParaRPr lang="en-US" sz="2500" dirty="0" smtClean="0">
              <a:ea typeface="ＭＳ Ｐゴシック" charset="-128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5221" y="3783168"/>
            <a:ext cx="7281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nb-NO" sz="2000" dirty="0" smtClean="0">
                <a:solidFill>
                  <a:schemeClr val="tx2"/>
                </a:solidFill>
              </a:rPr>
              <a:t>Option 2: Panda </a:t>
            </a:r>
            <a:r>
              <a:rPr lang="nb-NO" sz="2000" dirty="0">
                <a:solidFill>
                  <a:schemeClr val="tx2"/>
                </a:solidFill>
              </a:rPr>
              <a:t>Python </a:t>
            </a:r>
            <a:r>
              <a:rPr lang="nb-NO" sz="2000" dirty="0" err="1">
                <a:solidFill>
                  <a:schemeClr val="tx2"/>
                </a:solidFill>
              </a:rPr>
              <a:t>Package</a:t>
            </a:r>
            <a:r>
              <a:rPr lang="nb-NO" sz="2000" dirty="0">
                <a:solidFill>
                  <a:schemeClr val="tx2"/>
                </a:solidFill>
              </a:rPr>
              <a:t> and Unix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55041" y="1988445"/>
            <a:ext cx="1634695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nb-NO" dirty="0" err="1" smtClean="0">
                <a:solidFill>
                  <a:srgbClr val="000000"/>
                </a:solidFill>
              </a:rPr>
              <a:t>eakparser.py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" y="1536680"/>
            <a:ext cx="7281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/>
            <a:r>
              <a:rPr lang="nb-NO" sz="2000" dirty="0" smtClean="0">
                <a:solidFill>
                  <a:schemeClr val="tx2"/>
                </a:solidFill>
              </a:rPr>
              <a:t>Option 1: </a:t>
            </a:r>
            <a:r>
              <a:rPr lang="nb-NO" sz="2000" dirty="0" err="1" smtClean="0">
                <a:solidFill>
                  <a:schemeClr val="tx2"/>
                </a:solidFill>
              </a:rPr>
              <a:t>Creating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new</a:t>
            </a:r>
            <a:r>
              <a:rPr lang="nb-NO" sz="2000" dirty="0" smtClean="0">
                <a:solidFill>
                  <a:schemeClr val="tx2"/>
                </a:solidFill>
              </a:rPr>
              <a:t> </a:t>
            </a:r>
            <a:r>
              <a:rPr lang="nb-NO" sz="2000" dirty="0" err="1" smtClean="0">
                <a:solidFill>
                  <a:schemeClr val="tx2"/>
                </a:solidFill>
              </a:rPr>
              <a:t>classes</a:t>
            </a:r>
            <a:endParaRPr lang="nb-NO" sz="2000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52219" y="4313954"/>
            <a:ext cx="151836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nb-NO" dirty="0" err="1">
                <a:solidFill>
                  <a:srgbClr val="000000"/>
                </a:solidFill>
              </a:rPr>
              <a:t>gff_parser.py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85982"/>
      </p:ext>
    </p:extLst>
  </p:cSld>
  <p:clrMapOvr>
    <a:masterClrMapping/>
  </p:clrMapOvr>
  <p:transition xmlns:p14="http://schemas.microsoft.com/office/powerpoint/2010/main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heme/theme1.xml><?xml version="1.0" encoding="utf-8"?>
<a:theme xmlns:a="http://schemas.openxmlformats.org/drawingml/2006/main" name="MayoBlue-Custom">
  <a:themeElements>
    <a:clrScheme name="Custom 1">
      <a:dk1>
        <a:sysClr val="windowText" lastClr="000000"/>
      </a:dk1>
      <a:lt1>
        <a:sysClr val="window" lastClr="FFFFFF"/>
      </a:lt1>
      <a:dk2>
        <a:srgbClr val="0046AD"/>
      </a:dk2>
      <a:lt2>
        <a:srgbClr val="FFFF00"/>
      </a:lt2>
      <a:accent1>
        <a:srgbClr val="FFB600"/>
      </a:accent1>
      <a:accent2>
        <a:srgbClr val="F36925"/>
      </a:accent2>
      <a:accent3>
        <a:srgbClr val="3CBE18"/>
      </a:accent3>
      <a:accent4>
        <a:srgbClr val="A43EBD"/>
      </a:accent4>
      <a:accent5>
        <a:srgbClr val="C18253"/>
      </a:accent5>
      <a:accent6>
        <a:srgbClr val="56A7FD"/>
      </a:accent6>
      <a:hlink>
        <a:srgbClr val="CC99FF"/>
      </a:hlink>
      <a:folHlink>
        <a:srgbClr val="969696"/>
      </a:folHlink>
    </a:clrScheme>
    <a:fontScheme name="MayoBlue-Custom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mc-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45199</TotalTime>
  <Words>574</Words>
  <Application>Microsoft Macintosh PowerPoint</Application>
  <PresentationFormat>On-screen Show (4:3)</PresentationFormat>
  <Paragraphs>126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MayoBlue-Custom</vt:lpstr>
      <vt:lpstr>Peak_Parser.py     The Wombats: Nick, Ying, Sabriya, and Dimitri</vt:lpstr>
      <vt:lpstr>What is the difference in DNA binding between two Arabidopsis transcription factors? </vt:lpstr>
      <vt:lpstr>Our analysis can be applied to any high- throughput assay that profiles transcription factor binding sites</vt:lpstr>
      <vt:lpstr>ChIP-Seq to investigate chromatin occupancy …But this assay is difficult for non-model species</vt:lpstr>
      <vt:lpstr>DAP-Seq is an assay to profile transcription factor binding sites in vito</vt:lpstr>
      <vt:lpstr>PROJECT Questions</vt:lpstr>
      <vt:lpstr>PROJECT GOALS</vt:lpstr>
      <vt:lpstr>Part 1: Peak_Parser.py  file format</vt:lpstr>
      <vt:lpstr>Part 1: Peak_Parser.py  two ways to Parse data files</vt:lpstr>
      <vt:lpstr>Part 1: Peak_Parser.py  Output</vt:lpstr>
      <vt:lpstr>Part 2: Count number of peaks using BedTools</vt:lpstr>
      <vt:lpstr>Part 2: Count number of peaks using BedTools</vt:lpstr>
      <vt:lpstr>Part 3: Do the peaks in the promoter contain the motif?  </vt:lpstr>
      <vt:lpstr>Part 4: Could we associate the presence of these peaks with gene expression? </vt:lpstr>
      <vt:lpstr>Summary</vt:lpstr>
      <vt:lpstr>Applications</vt:lpstr>
    </vt:vector>
  </TitlesOfParts>
  <Company>Mayo Clinic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M Klingsporn</dc:creator>
  <dc:description>v2.11</dc:description>
  <cp:lastModifiedBy>admin</cp:lastModifiedBy>
  <cp:revision>931</cp:revision>
  <cp:lastPrinted>2016-04-05T21:55:19Z</cp:lastPrinted>
  <dcterms:created xsi:type="dcterms:W3CDTF">2012-01-24T17:47:18Z</dcterms:created>
  <dcterms:modified xsi:type="dcterms:W3CDTF">2017-10-30T20:03:51Z</dcterms:modified>
</cp:coreProperties>
</file>